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65"/>
  </p:notesMasterIdLst>
  <p:handoutMasterIdLst>
    <p:handoutMasterId r:id="rId66"/>
  </p:handoutMasterIdLst>
  <p:sldIdLst>
    <p:sldId id="591" r:id="rId5"/>
    <p:sldId id="592" r:id="rId6"/>
    <p:sldId id="606" r:id="rId7"/>
    <p:sldId id="607" r:id="rId8"/>
    <p:sldId id="608" r:id="rId9"/>
    <p:sldId id="603" r:id="rId10"/>
    <p:sldId id="604" r:id="rId11"/>
    <p:sldId id="605" r:id="rId12"/>
    <p:sldId id="614" r:id="rId13"/>
    <p:sldId id="649" r:id="rId14"/>
    <p:sldId id="622" r:id="rId15"/>
    <p:sldId id="623" r:id="rId16"/>
    <p:sldId id="624" r:id="rId17"/>
    <p:sldId id="625" r:id="rId18"/>
    <p:sldId id="626" r:id="rId19"/>
    <p:sldId id="627" r:id="rId20"/>
    <p:sldId id="628" r:id="rId21"/>
    <p:sldId id="609" r:id="rId22"/>
    <p:sldId id="629" r:id="rId23"/>
    <p:sldId id="630" r:id="rId24"/>
    <p:sldId id="610" r:id="rId25"/>
    <p:sldId id="602" r:id="rId26"/>
    <p:sldId id="653" r:id="rId27"/>
    <p:sldId id="612" r:id="rId28"/>
    <p:sldId id="616" r:id="rId29"/>
    <p:sldId id="631" r:id="rId30"/>
    <p:sldId id="634" r:id="rId31"/>
    <p:sldId id="632" r:id="rId32"/>
    <p:sldId id="633" r:id="rId33"/>
    <p:sldId id="635" r:id="rId34"/>
    <p:sldId id="615" r:id="rId35"/>
    <p:sldId id="637" r:id="rId36"/>
    <p:sldId id="638" r:id="rId37"/>
    <p:sldId id="636" r:id="rId38"/>
    <p:sldId id="620" r:id="rId39"/>
    <p:sldId id="643" r:id="rId40"/>
    <p:sldId id="639" r:id="rId41"/>
    <p:sldId id="640" r:id="rId42"/>
    <p:sldId id="641" r:id="rId43"/>
    <p:sldId id="642" r:id="rId44"/>
    <p:sldId id="613" r:id="rId45"/>
    <p:sldId id="594" r:id="rId46"/>
    <p:sldId id="595" r:id="rId47"/>
    <p:sldId id="596" r:id="rId48"/>
    <p:sldId id="601" r:id="rId49"/>
    <p:sldId id="600" r:id="rId50"/>
    <p:sldId id="617" r:id="rId51"/>
    <p:sldId id="618" r:id="rId52"/>
    <p:sldId id="646" r:id="rId53"/>
    <p:sldId id="647" r:id="rId54"/>
    <p:sldId id="619" r:id="rId55"/>
    <p:sldId id="644" r:id="rId56"/>
    <p:sldId id="651" r:id="rId57"/>
    <p:sldId id="652" r:id="rId58"/>
    <p:sldId id="621" r:id="rId59"/>
    <p:sldId id="648" r:id="rId60"/>
    <p:sldId id="650" r:id="rId61"/>
    <p:sldId id="645" r:id="rId62"/>
    <p:sldId id="599" r:id="rId63"/>
    <p:sldId id="593" r:id="rId6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B822B-315D-4BA1-9D57-FB940D9F635D}">
          <p14:sldIdLst>
            <p14:sldId id="591"/>
            <p14:sldId id="592"/>
            <p14:sldId id="606"/>
            <p14:sldId id="607"/>
            <p14:sldId id="608"/>
            <p14:sldId id="603"/>
            <p14:sldId id="604"/>
            <p14:sldId id="605"/>
            <p14:sldId id="614"/>
            <p14:sldId id="649"/>
            <p14:sldId id="622"/>
            <p14:sldId id="623"/>
            <p14:sldId id="624"/>
            <p14:sldId id="625"/>
            <p14:sldId id="626"/>
            <p14:sldId id="627"/>
            <p14:sldId id="628"/>
            <p14:sldId id="609"/>
            <p14:sldId id="629"/>
            <p14:sldId id="630"/>
            <p14:sldId id="610"/>
            <p14:sldId id="602"/>
            <p14:sldId id="653"/>
            <p14:sldId id="612"/>
            <p14:sldId id="616"/>
            <p14:sldId id="631"/>
            <p14:sldId id="634"/>
            <p14:sldId id="632"/>
            <p14:sldId id="633"/>
            <p14:sldId id="635"/>
            <p14:sldId id="615"/>
            <p14:sldId id="637"/>
            <p14:sldId id="638"/>
            <p14:sldId id="636"/>
            <p14:sldId id="620"/>
            <p14:sldId id="643"/>
            <p14:sldId id="639"/>
            <p14:sldId id="640"/>
            <p14:sldId id="641"/>
            <p14:sldId id="642"/>
            <p14:sldId id="613"/>
            <p14:sldId id="594"/>
            <p14:sldId id="595"/>
            <p14:sldId id="596"/>
            <p14:sldId id="601"/>
            <p14:sldId id="600"/>
            <p14:sldId id="617"/>
            <p14:sldId id="618"/>
            <p14:sldId id="646"/>
            <p14:sldId id="647"/>
            <p14:sldId id="619"/>
            <p14:sldId id="644"/>
            <p14:sldId id="651"/>
            <p14:sldId id="652"/>
            <p14:sldId id="621"/>
            <p14:sldId id="648"/>
            <p14:sldId id="650"/>
            <p14:sldId id="645"/>
            <p14:sldId id="599"/>
            <p14:sldId id="59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1604"/>
    <a:srgbClr val="CCFF99"/>
    <a:srgbClr val="FFCCFF"/>
    <a:srgbClr val="FFCCCC"/>
    <a:srgbClr val="64AC6B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5" autoAdjust="0"/>
    <p:restoredTop sz="84958" autoAdjust="0"/>
  </p:normalViewPr>
  <p:slideViewPr>
    <p:cSldViewPr snapToObjects="1">
      <p:cViewPr>
        <p:scale>
          <a:sx n="80" d="100"/>
          <a:sy n="80" d="100"/>
        </p:scale>
        <p:origin x="-1402" y="12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5" d="100"/>
          <a:sy n="75" d="100"/>
        </p:scale>
        <p:origin x="-2006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9790F-BF06-8A42-BBE2-5E000808A501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A8B8-873E-3C40-B2CF-1096FB15FF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8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F5C8-CDB2-C146-8D99-75E0A90BFEE3}" type="datetimeFigureOut">
              <a:rPr lang="en-US" smtClean="0"/>
              <a:pPr/>
              <a:t>3/31/2016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E0B88-2B35-E14C-8E03-B22C3E2E3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http://stackoverflow.com/research/developer-survey-2015#tech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925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See: http://khan.io/2015/02/25/the-event-loop-and-non-blocking-io-in-node-js/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5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293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https://technology.amis.nl/2016/02/07/deploying-an-oracle-jet-application-to-application-container-cloud-and-running-on-node-js/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6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https://github.com/caolan/async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317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https://github.com/oracle/node-oracledb</a:t>
            </a:r>
          </a:p>
          <a:p>
            <a:r>
              <a:rPr lang="en-US" dirty="0" smtClean="0"/>
              <a:t>http://www.oracle.com/technetwork/database/database-technologies/scripting-languages/node_js/index.html</a:t>
            </a:r>
          </a:p>
          <a:p>
            <a:r>
              <a:rPr lang="en-US" dirty="0" smtClean="0"/>
              <a:t>https://technology.amis.nl/2016/02/06/linking-application-container-cloud-to-dbaas-expose-rest-api-from-node-js-application-leveraging-node-oracle-database-driver/</a:t>
            </a:r>
          </a:p>
          <a:p>
            <a:r>
              <a:rPr lang="en-US" dirty="0" smtClean="0"/>
              <a:t>https://oraclejetsample-lucasjellema.apaas.em2.oraclecloud.com/?root=hrm</a:t>
            </a:r>
          </a:p>
          <a:p>
            <a:r>
              <a:rPr lang="en-US" dirty="0" smtClean="0"/>
              <a:t>https://data-api-lucasjellema.apaas.em2.oraclecloud.com/departments</a:t>
            </a:r>
          </a:p>
          <a:p>
            <a:r>
              <a:rPr lang="en-US" dirty="0" smtClean="0"/>
              <a:t>https://artist-enricher-api-lucasjellema.apaas.em2.oraclecloud.com/artists/get?artist=meat+loaf</a:t>
            </a:r>
          </a:p>
          <a:p>
            <a:endParaRPr lang="nl-NL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705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On </a:t>
            </a:r>
            <a:r>
              <a:rPr lang="nl-NL" dirty="0" err="1" smtClean="0"/>
              <a:t>websockets</a:t>
            </a:r>
            <a:r>
              <a:rPr lang="nl-NL" dirty="0" smtClean="0"/>
              <a:t>:</a:t>
            </a:r>
            <a:r>
              <a:rPr lang="nl-NL" baseline="0" dirty="0" smtClean="0"/>
              <a:t> https://devcenter.heroku.com/articles/node-websockets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2E0B88-2B35-E14C-8E03-B22C3E2E3732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3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1952"/>
            <a:ext cx="1460500" cy="7493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6" y="3"/>
            <a:ext cx="1608137" cy="73448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68101"/>
            <a:ext cx="6569039" cy="5947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552221"/>
            <a:ext cx="8140700" cy="44338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88176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A80D3F4-BE92-40ED-BB36-22F03F9BF743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52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72816"/>
            <a:ext cx="8211600" cy="482453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>
              <a:lnSpc>
                <a:spcPts val="2200"/>
              </a:lnSpc>
              <a:spcAft>
                <a:spcPts val="0"/>
              </a:spcAft>
              <a:defRPr sz="1900" b="0" i="0">
                <a:latin typeface="Arial" pitchFamily="34" charset="0"/>
                <a:cs typeface="Arial"/>
              </a:defRPr>
            </a:lvl1pPr>
            <a:lvl2pPr marL="541338" indent="-271463" algn="l"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baseline="0">
                <a:latin typeface="Arial" pitchFamily="34" charset="0"/>
                <a:cs typeface="Arial" pitchFamily="34" charset="0"/>
              </a:defRPr>
            </a:lvl2pPr>
            <a:lvl3pPr marL="763588" indent="-211138">
              <a:buFont typeface="Arial" pitchFamily="34" charset="0"/>
              <a:buChar char="•"/>
              <a:defRPr sz="1200" baseline="0">
                <a:latin typeface="Arial" pitchFamily="34" charset="0"/>
              </a:defRPr>
            </a:lvl3pPr>
            <a:lvl4pPr marL="1001713" indent="-223838">
              <a:buFont typeface="Arial" pitchFamily="34" charset="0"/>
              <a:buChar char="–"/>
              <a:defRPr sz="1200" baseline="0">
                <a:latin typeface="Arial" pitchFamily="34" charset="0"/>
              </a:defRPr>
            </a:lvl4pPr>
            <a:lvl5pPr marL="660400" indent="-21590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400" smtClean="0"/>
              <a:t>Xxxx</a:t>
            </a:r>
          </a:p>
          <a:p>
            <a:pPr lvl="2"/>
            <a:r>
              <a:rPr lang="nl-NL" sz="1400" smtClean="0"/>
              <a:t>Xxx</a:t>
            </a:r>
          </a:p>
          <a:p>
            <a:pPr lvl="3"/>
            <a:r>
              <a:rPr lang="nl-NL" sz="1400" smtClean="0"/>
              <a:t>Xxxxx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86833-Amis-PPT_3-4-v4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1524000" y="6400800"/>
            <a:ext cx="1066800" cy="365125"/>
          </a:xfrm>
          <a:prstGeom prst="rect">
            <a:avLst/>
          </a:prstGeom>
        </p:spPr>
        <p:txBody>
          <a:bodyPr/>
          <a:lstStyle/>
          <a:p>
            <a:fld id="{5A736288-F49D-024F-9BD7-A880C3C3967D}" type="datetimeFigureOut">
              <a:rPr lang="nl-NL" smtClean="0"/>
              <a:pPr/>
              <a:t>31-3-2016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2590800" y="6400800"/>
            <a:ext cx="58674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C05-9E67-C04D-A762-4F923FEDFC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11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328084"/>
            <a:ext cx="8229600" cy="5418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600729"/>
            <a:ext cx="4066976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54" y="1600729"/>
            <a:ext cx="4066977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263" y="6388100"/>
            <a:ext cx="2895600" cy="366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829E7E"/>
              </a:buClr>
              <a:defRPr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794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327387"/>
            <a:ext cx="8229586" cy="54186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2029469"/>
            <a:ext cx="8229600" cy="408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864288"/>
            <a:ext cx="8229600" cy="406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4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538B5A-88BA-47DB-9D58-CDE197616FBC}" type="datetimeFigureOut">
              <a:rPr lang="en-US" smtClean="0"/>
              <a:t>3/31/2016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470D-3322-4186-AB13-ABBD6DE2E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 descr="PPT_NEW.jp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332656"/>
            <a:ext cx="92546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61" r:id="rId7"/>
    <p:sldLayoutId id="2147483662" r:id="rId8"/>
    <p:sldLayoutId id="2147483663" r:id="rId9"/>
    <p:sldLayoutId id="2147483665" r:id="rId10"/>
    <p:sldLayoutId id="2147483666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700" kern="1200">
          <a:solidFill>
            <a:srgbClr val="E3182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15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22.png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hyperlink" Target="https://data-api-lucasjellema.apaas.em2.oraclecloud.com/departments" TargetMode="External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oraclejetsample-lucasjellema.apaas.em2.oraclecloud.com/?root=hrm" TargetMode="External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6.png"/><Relationship Id="rId4" Type="http://schemas.openxmlformats.org/officeDocument/2006/relationships/image" Target="../media/image43.png"/><Relationship Id="rId9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data-api-lucasjellema.apaas.em2.oraclecloud.com/departments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png"/><Relationship Id="rId5" Type="http://schemas.openxmlformats.org/officeDocument/2006/relationships/image" Target="../media/image41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oracle/node-oracledb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gif"/><Relationship Id="rId7" Type="http://schemas.openxmlformats.org/officeDocument/2006/relationships/image" Target="../media/image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Lucas Jellema, 31st </a:t>
            </a:r>
            <a:r>
              <a:rPr lang="nl-NL" dirty="0" err="1" smtClean="0"/>
              <a:t>March</a:t>
            </a:r>
            <a:r>
              <a:rPr lang="nl-NL" dirty="0" smtClean="0"/>
              <a:t> 2016</a:t>
            </a:r>
            <a:endParaRPr lang="en-US" dirty="0"/>
          </a:p>
        </p:txBody>
      </p:sp>
      <p:sp>
        <p:nvSpPr>
          <p:cNvPr id="7" name="Titl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Node.js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218488" y="333375"/>
            <a:ext cx="925512" cy="503238"/>
          </a:xfrm>
        </p:spPr>
        <p:txBody>
          <a:bodyPr/>
          <a:lstStyle/>
          <a:p>
            <a:fld id="{8C6C32FA-E44F-1241-B9B5-7B8834E103EA}" type="slidenum">
              <a:rPr lang="en-US" smtClean="0"/>
              <a:pPr/>
              <a:t>1</a:t>
            </a:fld>
            <a:endParaRPr lang="en-US"/>
          </a:p>
        </p:txBody>
      </p:sp>
      <p:pic>
        <p:nvPicPr>
          <p:cNvPr id="819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2852936"/>
            <a:ext cx="6096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555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71800" y="566792"/>
            <a:ext cx="6336704" cy="990000"/>
          </a:xfrm>
        </p:spPr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one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viable</a:t>
            </a:r>
            <a:r>
              <a:rPr lang="nl-NL" dirty="0" smtClean="0"/>
              <a:t> platforms </a:t>
            </a:r>
            <a:r>
              <a:rPr lang="nl-NL" dirty="0" err="1" smtClean="0"/>
              <a:t>within</a:t>
            </a:r>
            <a:r>
              <a:rPr lang="nl-NL" dirty="0" smtClean="0"/>
              <a:t> new Oracle Micro Services platform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750396"/>
            <a:ext cx="8832527" cy="47029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0133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11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1521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0895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// my first Node.js program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console.log("Hello World!");</a:t>
            </a:r>
          </a:p>
        </p:txBody>
      </p:sp>
      <p:pic>
        <p:nvPicPr>
          <p:cNvPr id="1031" name="Picture 7" descr="C:\Users\lucas_j\AppData\Local\Temp\SNAGHTML2d210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429000"/>
            <a:ext cx="2949383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30495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using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7632848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4368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function greeting()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World!");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greeting();</a:t>
            </a:r>
          </a:p>
        </p:txBody>
      </p:sp>
      <p:pic>
        <p:nvPicPr>
          <p:cNvPr id="2050" name="Picture 2" descr="C:\Users\lucas_j\AppData\Local\Temp\SNAGHTML2eca4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717032"/>
            <a:ext cx="4019172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562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read</a:t>
            </a:r>
            <a:r>
              <a:rPr lang="nl-NL" dirty="0" smtClean="0"/>
              <a:t> </a:t>
            </a:r>
            <a:r>
              <a:rPr lang="nl-NL" dirty="0" err="1" smtClean="0"/>
              <a:t>commandline</a:t>
            </a:r>
            <a:r>
              <a:rPr lang="nl-NL" dirty="0" smtClean="0"/>
              <a:t> </a:t>
            </a:r>
            <a:r>
              <a:rPr lang="nl-NL" dirty="0" err="1" smtClean="0"/>
              <a:t>arguments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Lucida Console" panose="020B0609040504020204" pitchFamily="49" charset="0"/>
              </a:rPr>
              <a:t>function 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// assume command line: node hello-world-3.js </a:t>
            </a:r>
            <a:r>
              <a:rPr lang="en-US" dirty="0" err="1">
                <a:latin typeface="Lucida Console" panose="020B0609040504020204" pitchFamily="49" charset="0"/>
              </a:rPr>
              <a:t>someName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r>
              <a:rPr lang="en-US" dirty="0">
                <a:latin typeface="Lucida Console" panose="020B0609040504020204" pitchFamily="49" charset="0"/>
              </a:rPr>
              <a:t>greeting(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3074" name="Picture 2" descr="C:\Users\lucas_j\AppData\Local\Temp\SNAGHTML30fb4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437112"/>
            <a:ext cx="4692802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82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pass </a:t>
            </a:r>
            <a:r>
              <a:rPr lang="nl-NL" dirty="0" err="1" smtClean="0"/>
              <a:t>around</a:t>
            </a:r>
            <a:r>
              <a:rPr lang="nl-NL" dirty="0" smtClean="0"/>
              <a:t> a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reference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2232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g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g(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4098" name="Picture 2" descr="C:\Users\lucas_j\AppData\Local\Temp\SNAGHTML32a7e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4437112"/>
            <a:ext cx="443989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66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15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have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[a </a:t>
            </a:r>
            <a:r>
              <a:rPr lang="nl-NL" dirty="0" err="1" smtClean="0"/>
              <a:t>reference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] </a:t>
            </a:r>
            <a:r>
              <a:rPr lang="nl-NL" dirty="0" err="1" smtClean="0"/>
              <a:t>another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4563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 = function </a:t>
            </a:r>
            <a:r>
              <a:rPr lang="en-US" dirty="0" smtClean="0">
                <a:latin typeface="Lucida Console" panose="020B0609040504020204" pitchFamily="49" charset="0"/>
              </a:rPr>
              <a:t>greeting(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console.log("Hello "+ </a:t>
            </a:r>
            <a:r>
              <a:rPr lang="en-US" dirty="0" err="1" smtClean="0">
                <a:latin typeface="Lucida Console" panose="020B0609040504020204" pitchFamily="49" charset="0"/>
              </a:rPr>
              <a:t>greetedPerson</a:t>
            </a:r>
            <a:r>
              <a:rPr lang="en-US" dirty="0" smtClean="0">
                <a:latin typeface="Lucida Console" panose="020B0609040504020204" pitchFamily="49" charset="0"/>
              </a:rPr>
              <a:t> </a:t>
            </a:r>
            <a:r>
              <a:rPr lang="en-US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}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 err="1">
                <a:latin typeface="Lucida Console" panose="020B0609040504020204" pitchFamily="49" charset="0"/>
              </a:rPr>
              <a:t>var</a:t>
            </a:r>
            <a:r>
              <a:rPr lang="en-US" dirty="0">
                <a:latin typeface="Lucida Console" panose="020B0609040504020204" pitchFamily="49" charset="0"/>
              </a:rPr>
              <a:t>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 = </a:t>
            </a:r>
            <a:r>
              <a:rPr lang="en-US" dirty="0" err="1">
                <a:latin typeface="Lucida Console" panose="020B0609040504020204" pitchFamily="49" charset="0"/>
              </a:rPr>
              <a:t>process.argv</a:t>
            </a:r>
            <a:r>
              <a:rPr lang="en-US" dirty="0">
                <a:latin typeface="Lucida Console" panose="020B0609040504020204" pitchFamily="49" charset="0"/>
              </a:rPr>
              <a:t>[2];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function reception( </a:t>
            </a:r>
            <a:r>
              <a:rPr lang="en-US" b="1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</a:t>
            </a:r>
            <a:r>
              <a:rPr lang="en-US" dirty="0" err="1">
                <a:latin typeface="Lucida Console" panose="020B0609040504020204" pitchFamily="49" charset="0"/>
              </a:rPr>
              <a:t>greetFunction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 smtClean="0">
                <a:latin typeface="Lucida Console" panose="020B0609040504020204" pitchFamily="49" charset="0"/>
              </a:rPr>
              <a:t>); // execute the passed in function</a:t>
            </a:r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}  </a:t>
            </a:r>
          </a:p>
          <a:p>
            <a:endParaRPr lang="en-US" dirty="0">
              <a:latin typeface="Lucida Console" panose="020B0609040504020204" pitchFamily="49" charset="0"/>
            </a:endParaRPr>
          </a:p>
          <a:p>
            <a:r>
              <a:rPr lang="en-US" dirty="0">
                <a:latin typeface="Lucida Console" panose="020B0609040504020204" pitchFamily="49" charset="0"/>
              </a:rPr>
              <a:t>reception(</a:t>
            </a:r>
            <a:r>
              <a:rPr lang="en-US" b="1" dirty="0">
                <a:latin typeface="Lucida Console" panose="020B0609040504020204" pitchFamily="49" charset="0"/>
              </a:rPr>
              <a:t>g</a:t>
            </a:r>
            <a:r>
              <a:rPr lang="en-US" dirty="0">
                <a:latin typeface="Lucida Console" panose="020B0609040504020204" pitchFamily="49" charset="0"/>
              </a:rPr>
              <a:t>, </a:t>
            </a:r>
            <a:r>
              <a:rPr lang="en-US" dirty="0" err="1">
                <a:latin typeface="Lucida Console" panose="020B0609040504020204" pitchFamily="49" charset="0"/>
              </a:rPr>
              <a:t>greetee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</p:txBody>
      </p:sp>
      <p:pic>
        <p:nvPicPr>
          <p:cNvPr id="5122" name="Picture 2" descr="C:\Users\lucas_j\AppData\Local\Temp\SNAGHTML34e87b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589240"/>
            <a:ext cx="3213149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6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time outs – no state </a:t>
            </a:r>
            <a:r>
              <a:rPr lang="nl-NL" dirty="0" err="1" smtClean="0"/>
              <a:t>yet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844824"/>
            <a:ext cx="8352928" cy="3662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844824"/>
            <a:ext cx="849694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 callback functions used with timeout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r = function (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  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r(g, </a:t>
            </a:r>
            <a:r>
              <a:rPr lang="en-US" sz="1600" dirty="0" err="1">
                <a:latin typeface="Lucida Console" panose="020B0609040504020204" pitchFamily="49" charset="0"/>
              </a:rPr>
              <a:t>process.argv</a:t>
            </a:r>
            <a:r>
              <a:rPr lang="en-US" sz="1600" dirty="0">
                <a:latin typeface="Lucida Console" panose="020B0609040504020204" pitchFamily="49" charset="0"/>
              </a:rPr>
              <a:t>[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]),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6148" name="Picture 4" descr="C:\Users\lucas_j\AppData\Local\Temp\SNAGHTML3a55d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311" y="4941168"/>
            <a:ext cx="7964185" cy="1728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074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r>
              <a:rPr lang="nl-NL" dirty="0" err="1" smtClean="0"/>
              <a:t>closures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state </a:t>
            </a:r>
            <a:r>
              <a:rPr lang="nl-NL" dirty="0" err="1" smtClean="0"/>
              <a:t>executed</a:t>
            </a:r>
            <a:r>
              <a:rPr lang="nl-NL" dirty="0" smtClean="0"/>
              <a:t> on time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13690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g = 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console.log("Hello "+ </a:t>
            </a:r>
            <a:r>
              <a:rPr lang="en-US" sz="1600" dirty="0" err="1" smtClean="0">
                <a:latin typeface="Lucida Console" panose="020B0609040504020204" pitchFamily="49" charset="0"/>
              </a:rPr>
              <a:t>greetedPerson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>
                <a:latin typeface="Lucida Console" panose="020B0609040504020204" pitchFamily="49" charset="0"/>
              </a:rPr>
              <a:t>+ "!");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function </a:t>
            </a:r>
            <a:r>
              <a:rPr lang="en-US" sz="1600" dirty="0" err="1">
                <a:latin typeface="Lucida Console" panose="020B0609040504020204" pitchFamily="49" charset="0"/>
              </a:rPr>
              <a:t>getGreeter</a:t>
            </a:r>
            <a:r>
              <a:rPr lang="en-US" sz="1600" dirty="0">
                <a:latin typeface="Lucida Console" panose="020B0609040504020204" pitchFamily="49" charset="0"/>
              </a:rPr>
              <a:t> (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greetFunction</a:t>
            </a:r>
            <a:r>
              <a:rPr lang="en-US" sz="16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toGreet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console.log('I will greet '+ </a:t>
            </a:r>
            <a:r>
              <a:rPr lang="en-US" sz="1600" dirty="0" err="1">
                <a:latin typeface="Lucida Console" panose="020B0609040504020204" pitchFamily="49" charset="0"/>
              </a:rPr>
              <a:t>greetee</a:t>
            </a:r>
            <a:r>
              <a:rPr lang="en-US" sz="1600" dirty="0">
                <a:latin typeface="Lucida Console" panose="020B0609040504020204" pitchFamily="49" charset="0"/>
              </a:rPr>
              <a:t> + ' in a little while');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return </a:t>
            </a:r>
            <a:r>
              <a:rPr lang="en-US" sz="1600" b="1" dirty="0">
                <a:latin typeface="Lucida Console" panose="020B0609040504020204" pitchFamily="49" charset="0"/>
              </a:rPr>
              <a:t>function () {  </a:t>
            </a:r>
            <a:r>
              <a:rPr lang="en-US" sz="1600" b="1" dirty="0" err="1">
                <a:latin typeface="Lucida Console" panose="020B0609040504020204" pitchFamily="49" charset="0"/>
              </a:rPr>
              <a:t>greetFunction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toGreet</a:t>
            </a:r>
            <a:r>
              <a:rPr lang="en-US" sz="1600" b="1" dirty="0" smtClean="0">
                <a:latin typeface="Lucida Console" panose="020B0609040504020204" pitchFamily="49" charset="0"/>
              </a:rPr>
              <a:t>)};  // the closure</a:t>
            </a:r>
            <a:r>
              <a:rPr lang="en-US" sz="1600" dirty="0" smtClean="0">
                <a:latin typeface="Lucida Console" panose="020B0609040504020204" pitchFamily="49" charset="0"/>
              </a:rPr>
              <a:t/>
            </a:r>
            <a:br>
              <a:rPr lang="en-US" sz="1600" dirty="0" smtClean="0">
                <a:latin typeface="Lucida Console" panose="020B0609040504020204" pitchFamily="49" charset="0"/>
              </a:rPr>
            </a:br>
            <a:r>
              <a:rPr lang="en-US" sz="1600" dirty="0" smtClean="0">
                <a:latin typeface="Lucida Console" panose="020B0609040504020204" pitchFamily="49" charset="0"/>
              </a:rPr>
              <a:t>}  </a:t>
            </a:r>
            <a:endParaRPr lang="en-US" sz="16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for (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=2;i&lt;</a:t>
            </a:r>
            <a:r>
              <a:rPr lang="en-US" sz="1600" dirty="0" err="1">
                <a:latin typeface="Lucida Console" panose="020B0609040504020204" pitchFamily="49" charset="0"/>
              </a:rPr>
              <a:t>process.argv.length;i</a:t>
            </a:r>
            <a:r>
              <a:rPr lang="en-US" sz="16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setTimeout</a:t>
            </a:r>
            <a:r>
              <a:rPr lang="en-US" sz="1600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getGreeter</a:t>
            </a:r>
            <a:r>
              <a:rPr lang="en-US" sz="1600" b="1" dirty="0">
                <a:latin typeface="Lucida Console" panose="020B0609040504020204" pitchFamily="49" charset="0"/>
              </a:rPr>
              <a:t>( </a:t>
            </a:r>
            <a:r>
              <a:rPr lang="en-US" sz="1600" b="1" dirty="0" err="1">
                <a:latin typeface="Lucida Console" panose="020B0609040504020204" pitchFamily="49" charset="0"/>
              </a:rPr>
              <a:t>process.argv</a:t>
            </a:r>
            <a:r>
              <a:rPr lang="en-US" sz="1600" b="1" dirty="0">
                <a:latin typeface="Lucida Console" panose="020B0609040504020204" pitchFamily="49" charset="0"/>
              </a:rPr>
              <a:t>[</a:t>
            </a:r>
            <a:r>
              <a:rPr lang="en-US" sz="1600" b="1" dirty="0" err="1">
                <a:latin typeface="Lucida Console" panose="020B0609040504020204" pitchFamily="49" charset="0"/>
              </a:rPr>
              <a:t>i</a:t>
            </a:r>
            <a:r>
              <a:rPr lang="en-US" sz="1600" b="1" dirty="0">
                <a:latin typeface="Lucida Console" panose="020B0609040504020204" pitchFamily="49" charset="0"/>
              </a:rPr>
              <a:t>], g)</a:t>
            </a:r>
            <a:r>
              <a:rPr lang="en-US" sz="1600" dirty="0">
                <a:latin typeface="Lucida Console" panose="020B0609040504020204" pitchFamily="49" charset="0"/>
              </a:rPr>
              <a:t>, </a:t>
            </a:r>
            <a:r>
              <a:rPr lang="en-US" sz="1600" dirty="0" err="1">
                <a:latin typeface="Lucida Console" panose="020B0609040504020204" pitchFamily="49" charset="0"/>
              </a:rPr>
              <a:t>i</a:t>
            </a:r>
            <a:r>
              <a:rPr lang="en-US" sz="1600" dirty="0">
                <a:latin typeface="Lucida Console" panose="020B0609040504020204" pitchFamily="49" charset="0"/>
              </a:rPr>
              <a:t>*1500);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console.log('The Main Program Flow is Done!');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805" y="4581128"/>
            <a:ext cx="5975691" cy="2225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4967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Node programs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organized</a:t>
            </a:r>
            <a:r>
              <a:rPr lang="nl-NL" dirty="0" smtClean="0"/>
              <a:t> in modules</a:t>
            </a:r>
          </a:p>
          <a:p>
            <a:r>
              <a:rPr lang="nl-NL" dirty="0" smtClean="0"/>
              <a:t>A module is file </a:t>
            </a:r>
            <a:r>
              <a:rPr lang="nl-NL" dirty="0" err="1" smtClean="0"/>
              <a:t>that</a:t>
            </a:r>
            <a:r>
              <a:rPr lang="nl-NL" dirty="0" smtClean="0"/>
              <a:t> exports a scope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(public) </a:t>
            </a:r>
            <a:r>
              <a:rPr lang="nl-NL" dirty="0" err="1" smtClean="0"/>
              <a:t>functions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shared </a:t>
            </a:r>
            <a:r>
              <a:rPr lang="nl-NL" dirty="0" err="1" smtClean="0"/>
              <a:t>objects</a:t>
            </a:r>
            <a:endParaRPr lang="nl-NL" dirty="0" smtClean="0"/>
          </a:p>
          <a:p>
            <a:r>
              <a:rPr lang="nl-NL" dirty="0" smtClean="0"/>
              <a:t>Modules are ‘</a:t>
            </a:r>
            <a:r>
              <a:rPr lang="nl-NL" dirty="0" err="1" smtClean="0"/>
              <a:t>imported</a:t>
            </a:r>
            <a:r>
              <a:rPr lang="nl-NL" dirty="0" smtClean="0"/>
              <a:t>’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err="1" smtClean="0"/>
              <a:t>require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pPr lvl="1"/>
            <a:r>
              <a:rPr lang="nl-NL" dirty="0" err="1" smtClean="0"/>
              <a:t>Add</a:t>
            </a:r>
            <a:r>
              <a:rPr lang="nl-NL" dirty="0" smtClean="0"/>
              <a:t> a line </a:t>
            </a:r>
            <a:r>
              <a:rPr lang="nl-NL" dirty="0" err="1" smtClean="0"/>
              <a:t>such</a:t>
            </a:r>
            <a:r>
              <a:rPr lang="nl-NL" dirty="0" smtClean="0"/>
              <a:t> as </a:t>
            </a:r>
            <a:r>
              <a:rPr lang="nl-NL" i="1" dirty="0" smtClean="0"/>
              <a:t>var </a:t>
            </a:r>
            <a:r>
              <a:rPr lang="nl-NL" i="1" dirty="0" err="1" smtClean="0"/>
              <a:t>localRef</a:t>
            </a:r>
            <a:r>
              <a:rPr lang="nl-NL" i="1" dirty="0" smtClean="0"/>
              <a:t> = </a:t>
            </a:r>
            <a:r>
              <a:rPr lang="nl-NL" i="1" dirty="0" err="1" smtClean="0"/>
              <a:t>require</a:t>
            </a:r>
            <a:r>
              <a:rPr lang="nl-NL" i="1" dirty="0" smtClean="0"/>
              <a:t>(‘</a:t>
            </a:r>
            <a:r>
              <a:rPr lang="nl-NL" i="1" dirty="0" err="1" smtClean="0"/>
              <a:t>moduleName</a:t>
            </a:r>
            <a:r>
              <a:rPr lang="nl-NL" i="1" dirty="0" smtClean="0"/>
              <a:t>’);</a:t>
            </a:r>
            <a:r>
              <a:rPr lang="nl-NL" dirty="0" smtClean="0"/>
              <a:t> in a file </a:t>
            </a:r>
            <a:r>
              <a:rPr lang="nl-NL" dirty="0" err="1" smtClean="0"/>
              <a:t>to</a:t>
            </a:r>
            <a:r>
              <a:rPr lang="nl-NL" dirty="0" smtClean="0"/>
              <a:t> get access at </a:t>
            </a:r>
            <a:r>
              <a:rPr lang="nl-NL" dirty="0" err="1" smtClean="0"/>
              <a:t>runtime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goodies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module </a:t>
            </a:r>
          </a:p>
          <a:p>
            <a:r>
              <a:rPr lang="nl-NL" dirty="0" smtClean="0"/>
              <a:t>Node </a:t>
            </a:r>
            <a:r>
              <a:rPr lang="nl-NL" dirty="0" err="1" smtClean="0"/>
              <a:t>ships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set of </a:t>
            </a:r>
            <a:r>
              <a:rPr lang="nl-NL" dirty="0" err="1" smtClean="0"/>
              <a:t>core</a:t>
            </a:r>
            <a:r>
              <a:rPr lang="nl-NL" dirty="0" smtClean="0"/>
              <a:t>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program – without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installation</a:t>
            </a:r>
            <a:r>
              <a:rPr lang="nl-NL" dirty="0" smtClean="0"/>
              <a:t> or </a:t>
            </a:r>
            <a:r>
              <a:rPr lang="nl-NL" dirty="0" err="1" smtClean="0"/>
              <a:t>configuration</a:t>
            </a:r>
            <a:r>
              <a:rPr lang="nl-NL" dirty="0" smtClean="0"/>
              <a:t>; for </a:t>
            </a:r>
            <a:r>
              <a:rPr lang="nl-NL" dirty="0" err="1" smtClean="0"/>
              <a:t>example</a:t>
            </a:r>
            <a:r>
              <a:rPr lang="nl-NL" dirty="0" smtClean="0"/>
              <a:t>:</a:t>
            </a:r>
            <a:endParaRPr lang="en-US" dirty="0"/>
          </a:p>
          <a:p>
            <a:pPr lvl="1"/>
            <a:r>
              <a:rPr lang="nl-NL" dirty="0" err="1" smtClean="0"/>
              <a:t>fs</a:t>
            </a:r>
            <a:r>
              <a:rPr lang="nl-NL" dirty="0" smtClean="0"/>
              <a:t>: file system operations</a:t>
            </a:r>
          </a:p>
          <a:p>
            <a:pPr lvl="1"/>
            <a:r>
              <a:rPr lang="nl-NL" dirty="0" err="1" smtClean="0"/>
              <a:t>path</a:t>
            </a:r>
            <a:r>
              <a:rPr lang="nl-NL" dirty="0" smtClean="0"/>
              <a:t>: string </a:t>
            </a:r>
            <a:r>
              <a:rPr lang="nl-NL" dirty="0" err="1" smtClean="0"/>
              <a:t>transformations</a:t>
            </a:r>
            <a:r>
              <a:rPr lang="nl-NL" dirty="0" smtClean="0"/>
              <a:t> </a:t>
            </a:r>
            <a:r>
              <a:rPr lang="nl-NL" dirty="0" err="1" smtClean="0"/>
              <a:t>around</a:t>
            </a:r>
            <a:r>
              <a:rPr lang="nl-NL" dirty="0" smtClean="0"/>
              <a:t> file system operations</a:t>
            </a:r>
          </a:p>
          <a:p>
            <a:pPr lvl="1"/>
            <a:r>
              <a:rPr lang="nl-NL" dirty="0" smtClean="0"/>
              <a:t>os: access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operating systems details</a:t>
            </a:r>
          </a:p>
          <a:p>
            <a:pPr lvl="1"/>
            <a:r>
              <a:rPr lang="nl-NL" dirty="0" err="1" smtClean="0"/>
              <a:t>util</a:t>
            </a:r>
            <a:r>
              <a:rPr lang="nl-NL" dirty="0" smtClean="0"/>
              <a:t>: </a:t>
            </a:r>
            <a:r>
              <a:rPr lang="nl-NL" dirty="0" err="1" smtClean="0"/>
              <a:t>utility</a:t>
            </a:r>
            <a:r>
              <a:rPr lang="nl-NL" dirty="0" smtClean="0"/>
              <a:t> </a:t>
            </a:r>
            <a:r>
              <a:rPr lang="nl-NL" dirty="0" err="1" smtClean="0"/>
              <a:t>functions</a:t>
            </a:r>
            <a:r>
              <a:rPr lang="nl-NL" dirty="0" smtClean="0"/>
              <a:t>, for </a:t>
            </a:r>
            <a:r>
              <a:rPr lang="nl-NL" dirty="0" err="1" smtClean="0"/>
              <a:t>example</a:t>
            </a:r>
            <a:r>
              <a:rPr lang="nl-NL" dirty="0" smtClean="0"/>
              <a:t> util.log </a:t>
            </a:r>
            <a:r>
              <a:rPr lang="nl-NL" dirty="0" err="1" smtClean="0"/>
              <a:t>to</a:t>
            </a:r>
            <a:r>
              <a:rPr lang="nl-NL" dirty="0" smtClean="0"/>
              <a:t> log </a:t>
            </a:r>
            <a:r>
              <a:rPr lang="nl-NL" dirty="0" err="1" smtClean="0"/>
              <a:t>messages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console </a:t>
            </a:r>
            <a:r>
              <a:rPr lang="nl-NL" dirty="0" err="1" smtClean="0"/>
              <a:t>with</a:t>
            </a:r>
            <a:r>
              <a:rPr lang="nl-NL" dirty="0" smtClean="0"/>
              <a:t> timestamp</a:t>
            </a:r>
          </a:p>
          <a:p>
            <a:pPr lvl="1"/>
            <a:r>
              <a:rPr lang="nl-NL" dirty="0" smtClean="0"/>
              <a:t>http:  for HTTP protocol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r>
              <a:rPr lang="nl-NL" dirty="0" smtClean="0"/>
              <a:t> operations</a:t>
            </a:r>
          </a:p>
        </p:txBody>
      </p:sp>
    </p:spTree>
    <p:extLst>
      <p:ext uri="{BB962C8B-B14F-4D97-AF65-F5344CB8AC3E}">
        <p14:creationId xmlns:p14="http://schemas.microsoft.com/office/powerpoint/2010/main" val="319173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File </a:t>
            </a:r>
            <a:r>
              <a:rPr lang="nl-NL" dirty="0" err="1" smtClean="0"/>
              <a:t>manipulation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  <a:br>
              <a:rPr lang="nl-NL" dirty="0" smtClean="0"/>
            </a:br>
            <a:r>
              <a:rPr lang="nl-NL" dirty="0" smtClean="0"/>
              <a:t>- </a:t>
            </a: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fs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73630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//write a file with all command line arguments on separate lines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fs = require('fs')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util</a:t>
            </a:r>
            <a:r>
              <a:rPr lang="en-US" sz="1600" dirty="0">
                <a:latin typeface="Lucida Console" panose="020B0609040504020204" pitchFamily="49" charset="0"/>
              </a:rPr>
              <a:t>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process.argv.slice</a:t>
            </a:r>
            <a:r>
              <a:rPr lang="en-US" sz="1600" dirty="0">
                <a:latin typeface="Lucida Console" panose="020B0609040504020204" pitchFamily="49" charset="0"/>
              </a:rPr>
              <a:t>(2).</a:t>
            </a:r>
            <a:r>
              <a:rPr lang="en-US" sz="1600" dirty="0" err="1">
                <a:latin typeface="Lucida Console" panose="020B0609040504020204" pitchFamily="49" charset="0"/>
              </a:rPr>
              <a:t>forEach</a:t>
            </a:r>
            <a:r>
              <a:rPr lang="en-US" sz="1600" dirty="0">
                <a:latin typeface="Lucida Console" panose="020B0609040504020204" pitchFamily="49" charset="0"/>
              </a:rPr>
              <a:t>(function (</a:t>
            </a:r>
            <a:r>
              <a:rPr lang="en-US" sz="1600" dirty="0" err="1" smtClean="0">
                <a:latin typeface="Lucida Console" panose="020B0609040504020204" pitchFamily="49" charset="0"/>
              </a:rPr>
              <a:t>val</a:t>
            </a:r>
            <a:r>
              <a:rPr lang="en-US" sz="1600" dirty="0" smtClean="0">
                <a:latin typeface="Lucida Console" panose="020B0609040504020204" pitchFamily="49" charset="0"/>
              </a:rPr>
              <a:t>) </a:t>
            </a:r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latin typeface="Lucida Console" panose="020B0609040504020204" pitchFamily="49" charset="0"/>
              </a:rPr>
              <a:t>fs.appendFileSync</a:t>
            </a:r>
            <a:r>
              <a:rPr lang="en-US" sz="1600" dirty="0">
                <a:latin typeface="Lucida Console" panose="020B0609040504020204" pitchFamily="49" charset="0"/>
              </a:rPr>
              <a:t>("./output.txt", </a:t>
            </a:r>
            <a:r>
              <a:rPr lang="en-US" sz="1600" dirty="0" err="1">
                <a:latin typeface="Lucida Console" panose="020B0609040504020204" pitchFamily="49" charset="0"/>
              </a:rPr>
              <a:t>val</a:t>
            </a:r>
            <a:r>
              <a:rPr lang="en-US" sz="1600" dirty="0">
                <a:latin typeface="Lucida Console" panose="020B0609040504020204" pitchFamily="49" charset="0"/>
              </a:rPr>
              <a:t> + "\n");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util.log('The Main Program Flow is Done!');</a:t>
            </a:r>
          </a:p>
        </p:txBody>
      </p:sp>
    </p:spTree>
    <p:extLst>
      <p:ext uri="{BB962C8B-B14F-4D97-AF65-F5344CB8AC3E}">
        <p14:creationId xmlns:p14="http://schemas.microsoft.com/office/powerpoint/2010/main" val="342337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Overview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Get </a:t>
            </a:r>
            <a:r>
              <a:rPr lang="nl-NL" dirty="0" err="1" smtClean="0"/>
              <a:t>used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: </a:t>
            </a:r>
            <a:r>
              <a:rPr lang="nl-NL" dirty="0" err="1" smtClean="0"/>
              <a:t>JavaScript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Server</a:t>
            </a:r>
          </a:p>
          <a:p>
            <a:r>
              <a:rPr lang="nl-NL" dirty="0" smtClean="0"/>
              <a:t>First steps </a:t>
            </a:r>
            <a:r>
              <a:rPr lang="nl-NL" dirty="0" err="1" smtClean="0"/>
              <a:t>with</a:t>
            </a:r>
            <a:r>
              <a:rPr lang="nl-NL" dirty="0" smtClean="0"/>
              <a:t> Node.js </a:t>
            </a:r>
            <a:r>
              <a:rPr lang="nl-NL" dirty="0" err="1" smtClean="0"/>
              <a:t>and</a:t>
            </a:r>
            <a:r>
              <a:rPr lang="nl-NL" dirty="0" smtClean="0"/>
              <a:t> yes: </a:t>
            </a:r>
            <a:r>
              <a:rPr lang="nl-NL" dirty="0" err="1" smtClean="0"/>
              <a:t>hello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!</a:t>
            </a:r>
          </a:p>
          <a:p>
            <a:r>
              <a:rPr lang="nl-NL" dirty="0" err="1" smtClean="0"/>
              <a:t>Some</a:t>
            </a:r>
            <a:r>
              <a:rPr lang="nl-NL" dirty="0" smtClean="0"/>
              <a:t> </a:t>
            </a:r>
            <a:r>
              <a:rPr lang="nl-NL" dirty="0" err="1" smtClean="0"/>
              <a:t>language</a:t>
            </a:r>
            <a:r>
              <a:rPr lang="nl-NL" dirty="0" smtClean="0"/>
              <a:t> </a:t>
            </a:r>
            <a:r>
              <a:rPr lang="nl-NL" dirty="0" err="1" smtClean="0"/>
              <a:t>essentials</a:t>
            </a:r>
            <a:r>
              <a:rPr lang="nl-NL" dirty="0" smtClean="0"/>
              <a:t>: </a:t>
            </a:r>
            <a:r>
              <a:rPr lang="nl-NL" i="1" dirty="0" err="1" smtClean="0"/>
              <a:t>functions</a:t>
            </a:r>
            <a:r>
              <a:rPr lang="nl-NL" i="1" dirty="0" smtClean="0"/>
              <a:t> (</a:t>
            </a:r>
            <a:r>
              <a:rPr lang="nl-NL" dirty="0" err="1" smtClean="0"/>
              <a:t>and</a:t>
            </a:r>
            <a:r>
              <a:rPr lang="nl-NL" i="1" dirty="0" smtClean="0"/>
              <a:t> </a:t>
            </a:r>
            <a:r>
              <a:rPr lang="nl-NL" i="1" dirty="0" err="1" smtClean="0"/>
              <a:t>closures</a:t>
            </a:r>
            <a:r>
              <a:rPr lang="nl-NL" i="1" dirty="0" smtClean="0"/>
              <a:t>)</a:t>
            </a:r>
          </a:p>
          <a:p>
            <a:r>
              <a:rPr lang="nl-NL" dirty="0" smtClean="0"/>
              <a:t>Modules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The Single Thread or: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quest</a:t>
            </a:r>
            <a:r>
              <a:rPr lang="nl-NL" dirty="0" smtClean="0"/>
              <a:t> for </a:t>
            </a:r>
            <a:r>
              <a:rPr lang="nl-NL" dirty="0" err="1" smtClean="0"/>
              <a:t>scalability</a:t>
            </a:r>
            <a:endParaRPr lang="nl-NL" dirty="0" smtClean="0"/>
          </a:p>
          <a:p>
            <a:r>
              <a:rPr lang="nl-NL" dirty="0" smtClean="0"/>
              <a:t>Handling HTTP </a:t>
            </a:r>
            <a:r>
              <a:rPr lang="nl-NL" dirty="0" err="1" smtClean="0"/>
              <a:t>requests</a:t>
            </a:r>
            <a:endParaRPr lang="nl-NL" dirty="0"/>
          </a:p>
          <a:p>
            <a:pPr lvl="1"/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nl-NL" dirty="0" smtClean="0"/>
          </a:p>
          <a:p>
            <a:pPr lvl="1"/>
            <a:r>
              <a:rPr lang="nl-NL" dirty="0" err="1"/>
              <a:t>s</a:t>
            </a:r>
            <a:r>
              <a:rPr lang="nl-NL" dirty="0" err="1" smtClean="0"/>
              <a:t>erving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applications</a:t>
            </a:r>
            <a:r>
              <a:rPr lang="nl-NL" dirty="0" smtClean="0"/>
              <a:t> [</a:t>
            </a:r>
            <a:r>
              <a:rPr lang="nl-NL" dirty="0" err="1" smtClean="0"/>
              <a:t>such</a:t>
            </a:r>
            <a:r>
              <a:rPr lang="nl-NL" dirty="0" smtClean="0"/>
              <a:t> as Oracle JET]</a:t>
            </a:r>
            <a:endParaRPr lang="nl-NL" dirty="0"/>
          </a:p>
          <a:p>
            <a:pPr lvl="1"/>
            <a:r>
              <a:rPr lang="nl-NL" dirty="0" err="1" smtClean="0"/>
              <a:t>Implementing</a:t>
            </a:r>
            <a:r>
              <a:rPr lang="nl-NL" dirty="0" smtClean="0"/>
              <a:t> REST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iPaaS</a:t>
            </a:r>
            <a:r>
              <a:rPr lang="nl-NL" dirty="0" smtClean="0"/>
              <a:t>)</a:t>
            </a:r>
          </a:p>
          <a:p>
            <a:r>
              <a:rPr lang="nl-NL" dirty="0" smtClean="0"/>
              <a:t>Making HTTP calls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Services</a:t>
            </a:r>
          </a:p>
          <a:p>
            <a:r>
              <a:rPr lang="nl-NL" dirty="0" smtClean="0"/>
              <a:t>Database </a:t>
            </a:r>
            <a:r>
              <a:rPr lang="nl-NL" dirty="0" err="1" smtClean="0"/>
              <a:t>interaction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Node.js</a:t>
            </a:r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92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725144"/>
            <a:ext cx="5375920" cy="2687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811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Hello</a:t>
            </a:r>
            <a:r>
              <a:rPr lang="nl-NL" dirty="0" smtClean="0"/>
              <a:t> World – </a:t>
            </a:r>
            <a:br>
              <a:rPr lang="nl-NL" dirty="0" smtClean="0"/>
            </a:br>
            <a:r>
              <a:rPr lang="nl-NL" dirty="0" err="1" smtClean="0"/>
              <a:t>using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module </a:t>
            </a:r>
            <a:r>
              <a:rPr lang="nl-NL" dirty="0" err="1" smtClean="0"/>
              <a:t>util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556792"/>
            <a:ext cx="8352928" cy="38884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556792"/>
            <a:ext cx="870232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 err="1">
                <a:latin typeface="Lucida Console" panose="020B0609040504020204" pitchFamily="49" charset="0"/>
              </a:rPr>
              <a:t>var</a:t>
            </a:r>
            <a:r>
              <a:rPr lang="en-US" sz="1500" b="1" dirty="0">
                <a:latin typeface="Lucida Console" panose="020B0609040504020204" pitchFamily="49" charset="0"/>
              </a:rPr>
              <a:t> 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 = require('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b="1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g = function (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</a:t>
            </a:r>
            <a:r>
              <a:rPr lang="en-US" sz="1500" b="1" dirty="0" err="1">
                <a:latin typeface="Lucida Console" panose="020B0609040504020204" pitchFamily="49" charset="0"/>
              </a:rPr>
              <a:t>util</a:t>
            </a:r>
            <a:r>
              <a:rPr lang="en-US" sz="1500" dirty="0" err="1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('Hello %s!', </a:t>
            </a:r>
            <a:r>
              <a:rPr lang="en-US" sz="1500" dirty="0" err="1">
                <a:latin typeface="Lucida Console" panose="020B0609040504020204" pitchFamily="49" charset="0"/>
              </a:rPr>
              <a:t>greetedPerson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 (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,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greetee</a:t>
            </a:r>
            <a:r>
              <a:rPr lang="en-US" sz="1500" dirty="0">
                <a:latin typeface="Lucida Console" panose="020B0609040504020204" pitchFamily="49" charset="0"/>
              </a:rPr>
              <a:t>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b="1" dirty="0" smtClean="0">
                <a:latin typeface="Lucida Console" panose="020B0609040504020204" pitchFamily="49" charset="0"/>
              </a:rPr>
              <a:t>util</a:t>
            </a:r>
            <a:r>
              <a:rPr lang="en-US" sz="1500" dirty="0" smtClean="0">
                <a:latin typeface="Lucida Console" panose="020B0609040504020204" pitchFamily="49" charset="0"/>
              </a:rPr>
              <a:t>.log(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util</a:t>
            </a:r>
            <a:r>
              <a:rPr lang="en-US" sz="1500" dirty="0" err="1" smtClean="0">
                <a:latin typeface="Lucida Console" panose="020B0609040504020204" pitchFamily="49" charset="0"/>
              </a:rPr>
              <a:t>.format</a:t>
            </a:r>
            <a:r>
              <a:rPr lang="en-US" sz="1500" dirty="0">
                <a:latin typeface="Lucida Console" panose="020B0609040504020204" pitchFamily="49" charset="0"/>
              </a:rPr>
              <a:t>('I will greet %s in a little while', 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return </a:t>
            </a:r>
            <a:r>
              <a:rPr lang="en-US" sz="1500" dirty="0">
                <a:latin typeface="Lucida Console" panose="020B0609040504020204" pitchFamily="49" charset="0"/>
              </a:rPr>
              <a:t>function () {  </a:t>
            </a:r>
            <a:r>
              <a:rPr lang="en-US" sz="1500" dirty="0" err="1">
                <a:latin typeface="Lucida Console" panose="020B0609040504020204" pitchFamily="49" charset="0"/>
              </a:rPr>
              <a:t>greetFunction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toGreet</a:t>
            </a:r>
            <a:r>
              <a:rPr lang="en-US" sz="1500" dirty="0">
                <a:latin typeface="Lucida Console" panose="020B0609040504020204" pitchFamily="49" charset="0"/>
              </a:rPr>
              <a:t>)}; 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  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process.argv.slice</a:t>
            </a:r>
            <a:r>
              <a:rPr lang="en-US" sz="1500" dirty="0">
                <a:latin typeface="Lucida Console" panose="020B0609040504020204" pitchFamily="49" charset="0"/>
              </a:rPr>
              <a:t>(2).</a:t>
            </a:r>
            <a:r>
              <a:rPr lang="en-US" sz="1500" dirty="0" err="1">
                <a:latin typeface="Lucida Console" panose="020B0609040504020204" pitchFamily="49" charset="0"/>
              </a:rPr>
              <a:t>forEach</a:t>
            </a:r>
            <a:r>
              <a:rPr lang="en-US" sz="1500" dirty="0">
                <a:latin typeface="Lucida Console" panose="020B0609040504020204" pitchFamily="49" charset="0"/>
              </a:rPr>
              <a:t>(function 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index, array)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setTimeout</a:t>
            </a:r>
            <a:r>
              <a:rPr lang="en-US" sz="1500" dirty="0">
                <a:latin typeface="Lucida Console" panose="020B0609040504020204" pitchFamily="49" charset="0"/>
              </a:rPr>
              <a:t>( </a:t>
            </a:r>
            <a:r>
              <a:rPr lang="en-US" sz="1500" dirty="0" err="1">
                <a:latin typeface="Lucida Console" panose="020B0609040504020204" pitchFamily="49" charset="0"/>
              </a:rPr>
              <a:t>getGreeter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val</a:t>
            </a:r>
            <a:r>
              <a:rPr lang="en-US" sz="1500" dirty="0">
                <a:latin typeface="Lucida Console" panose="020B0609040504020204" pitchFamily="49" charset="0"/>
              </a:rPr>
              <a:t>, g), index*1500);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util</a:t>
            </a:r>
            <a:r>
              <a:rPr lang="en-US" sz="1500" dirty="0">
                <a:latin typeface="Lucida Console" panose="020B0609040504020204" pitchFamily="49" charset="0"/>
              </a:rPr>
              <a:t>.log('The Main Program Flow is Done!');</a:t>
            </a:r>
          </a:p>
        </p:txBody>
      </p:sp>
      <p:pic>
        <p:nvPicPr>
          <p:cNvPr id="8194" name="Picture 2" descr="C:\Users\lucas_j\AppData\Local\Temp\SNAGHTML58936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4869160"/>
            <a:ext cx="6494246" cy="18215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7187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Packages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 package is a </a:t>
            </a:r>
            <a:r>
              <a:rPr lang="nl-NL" dirty="0" err="1" smtClean="0"/>
              <a:t>bundle</a:t>
            </a:r>
            <a:r>
              <a:rPr lang="nl-NL" dirty="0" smtClean="0"/>
              <a:t> of resources </a:t>
            </a:r>
            <a:r>
              <a:rPr lang="nl-NL" dirty="0" err="1" smtClean="0"/>
              <a:t>that</a:t>
            </a:r>
            <a:r>
              <a:rPr lang="nl-NL" dirty="0" smtClean="0"/>
              <a:t> supports development of a node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dirty="0" smtClean="0"/>
              <a:t>Design time (test, code </a:t>
            </a:r>
            <a:r>
              <a:rPr lang="nl-NL" dirty="0" err="1" smtClean="0"/>
              <a:t>analyze</a:t>
            </a:r>
            <a:r>
              <a:rPr lang="nl-NL" dirty="0" smtClean="0"/>
              <a:t>, format, </a:t>
            </a:r>
            <a:r>
              <a:rPr lang="nl-NL" dirty="0" err="1" smtClean="0"/>
              <a:t>browsefery</a:t>
            </a:r>
            <a:r>
              <a:rPr lang="nl-NL" dirty="0" smtClean="0"/>
              <a:t>, package, …)</a:t>
            </a:r>
          </a:p>
          <a:p>
            <a:pPr lvl="1"/>
            <a:r>
              <a:rPr lang="nl-NL" dirty="0" smtClean="0"/>
              <a:t>Run time</a:t>
            </a:r>
          </a:p>
          <a:p>
            <a:r>
              <a:rPr lang="nl-NL" dirty="0" smtClean="0"/>
              <a:t>A package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or more modules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may</a:t>
            </a:r>
            <a:r>
              <a:rPr lang="nl-NL" dirty="0" smtClean="0"/>
              <a:t> or </a:t>
            </a:r>
            <a:r>
              <a:rPr lang="nl-NL" dirty="0" err="1" smtClean="0"/>
              <a:t>may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intended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‘</a:t>
            </a:r>
            <a:r>
              <a:rPr lang="nl-NL" dirty="0" err="1" smtClean="0"/>
              <a:t>required</a:t>
            </a:r>
            <a:r>
              <a:rPr lang="nl-NL" dirty="0" smtClean="0"/>
              <a:t>’ </a:t>
            </a:r>
            <a:r>
              <a:rPr lang="nl-NL" dirty="0" err="1" smtClean="0"/>
              <a:t>into</a:t>
            </a:r>
            <a:r>
              <a:rPr lang="nl-NL" dirty="0" smtClean="0"/>
              <a:t>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Packages are [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]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source folders of a </a:t>
            </a:r>
            <a:r>
              <a:rPr lang="nl-NL" i="1" dirty="0" smtClean="0"/>
              <a:t>node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smtClean="0"/>
              <a:t>Package management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tricky</a:t>
            </a:r>
          </a:p>
          <a:p>
            <a:pPr lvl="1"/>
            <a:r>
              <a:rPr lang="nl-NL" dirty="0" smtClean="0"/>
              <a:t>An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packages</a:t>
            </a:r>
          </a:p>
          <a:p>
            <a:pPr lvl="1"/>
            <a:r>
              <a:rPr lang="nl-NL" dirty="0" smtClean="0"/>
              <a:t>Packages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depend</a:t>
            </a:r>
            <a:r>
              <a:rPr lang="nl-NL" dirty="0" smtClean="0"/>
              <a:t> on multiple [</a:t>
            </a:r>
            <a:r>
              <a:rPr lang="nl-NL" dirty="0" err="1" smtClean="0"/>
              <a:t>versions</a:t>
            </a:r>
            <a:r>
              <a:rPr lang="nl-NL" dirty="0" smtClean="0"/>
              <a:t> of] packages </a:t>
            </a:r>
            <a:r>
              <a:rPr lang="nl-NL" dirty="0" err="1" smtClean="0"/>
              <a:t>themselves</a:t>
            </a:r>
            <a:endParaRPr lang="nl-NL" dirty="0" smtClean="0"/>
          </a:p>
          <a:p>
            <a:pPr lvl="1"/>
            <a:r>
              <a:rPr lang="nl-NL" dirty="0" err="1" smtClean="0"/>
              <a:t>Gathering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keeping</a:t>
            </a:r>
            <a:r>
              <a:rPr lang="nl-NL" dirty="0" smtClean="0"/>
              <a:t> up </a:t>
            </a:r>
            <a:r>
              <a:rPr lang="nl-NL" dirty="0" err="1" smtClean="0"/>
              <a:t>to</a:t>
            </a:r>
            <a:r>
              <a:rPr lang="nl-NL" dirty="0" smtClean="0"/>
              <a:t> date </a:t>
            </a:r>
            <a:r>
              <a:rPr lang="nl-NL" dirty="0" err="1" smtClean="0"/>
              <a:t>all</a:t>
            </a:r>
            <a:r>
              <a:rPr lang="nl-NL" dirty="0" smtClean="0"/>
              <a:t> compatible </a:t>
            </a:r>
            <a:r>
              <a:rPr lang="nl-NL" dirty="0" err="1" smtClean="0"/>
              <a:t>versions</a:t>
            </a:r>
            <a:r>
              <a:rPr lang="nl-NL" dirty="0" smtClean="0"/>
              <a:t> of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packages is </a:t>
            </a:r>
            <a:r>
              <a:rPr lang="nl-NL" dirty="0" err="1" smtClean="0"/>
              <a:t>potentially</a:t>
            </a:r>
            <a:r>
              <a:rPr lang="nl-NL" dirty="0" smtClean="0"/>
              <a:t> complex, time </a:t>
            </a:r>
            <a:r>
              <a:rPr lang="nl-NL" dirty="0" err="1" smtClean="0"/>
              <a:t>consuming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error </a:t>
            </a:r>
            <a:r>
              <a:rPr lang="nl-NL" dirty="0" err="1" smtClean="0"/>
              <a:t>prone</a:t>
            </a:r>
            <a:endParaRPr lang="nl-NL" dirty="0" smtClean="0"/>
          </a:p>
          <a:p>
            <a:pPr lvl="1"/>
            <a:r>
              <a:rPr lang="nl-NL" dirty="0" smtClean="0"/>
              <a:t>Enter: </a:t>
            </a:r>
            <a:r>
              <a:rPr lang="nl-NL" i="1" dirty="0" err="1" smtClean="0"/>
              <a:t>npm</a:t>
            </a:r>
            <a:endParaRPr lang="nl-NL" i="1" dirty="0" smtClean="0"/>
          </a:p>
          <a:p>
            <a:pPr lvl="2"/>
            <a:r>
              <a:rPr lang="nl-NL" i="1" dirty="0" err="1"/>
              <a:t>a</a:t>
            </a:r>
            <a:r>
              <a:rPr lang="nl-NL" i="1" dirty="0" err="1" smtClean="0"/>
              <a:t>nd</a:t>
            </a:r>
            <a:r>
              <a:rPr lang="nl-NL" i="1" dirty="0" smtClean="0"/>
              <a:t> </a:t>
            </a:r>
            <a:r>
              <a:rPr lang="nl-NL" i="1" dirty="0" err="1" smtClean="0"/>
              <a:t>package.json</a:t>
            </a:r>
            <a:r>
              <a:rPr lang="nl-NL" i="1" dirty="0" smtClean="0"/>
              <a:t> – </a:t>
            </a:r>
            <a:r>
              <a:rPr lang="nl-NL" i="1" dirty="0" err="1" smtClean="0"/>
              <a:t>the</a:t>
            </a:r>
            <a:r>
              <a:rPr lang="nl-NL" i="1" dirty="0" smtClean="0"/>
              <a:t> </a:t>
            </a:r>
            <a:r>
              <a:rPr lang="nl-NL" i="1" dirty="0" err="1" smtClean="0"/>
              <a:t>closest</a:t>
            </a:r>
            <a:r>
              <a:rPr lang="nl-NL" i="1" dirty="0" smtClean="0"/>
              <a:t> </a:t>
            </a:r>
            <a:r>
              <a:rPr lang="nl-NL" i="1" dirty="0" err="1" smtClean="0"/>
              <a:t>thing</a:t>
            </a:r>
            <a:r>
              <a:rPr lang="nl-NL" i="1" dirty="0" smtClean="0"/>
              <a:t> </a:t>
            </a:r>
            <a:r>
              <a:rPr lang="nl-NL" i="1" dirty="0" err="1" smtClean="0"/>
              <a:t>to</a:t>
            </a:r>
            <a:r>
              <a:rPr lang="nl-NL" i="1" dirty="0" smtClean="0"/>
              <a:t> a </a:t>
            </a:r>
            <a:r>
              <a:rPr lang="nl-NL" i="1" dirty="0" err="1" smtClean="0"/>
              <a:t>pom</a:t>
            </a:r>
            <a:r>
              <a:rPr lang="nl-NL" i="1" dirty="0" smtClean="0"/>
              <a:t>-file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401040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Reusing</a:t>
            </a:r>
            <a:r>
              <a:rPr lang="nl-NL" dirty="0" smtClean="0"/>
              <a:t> node modules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5085184"/>
            <a:ext cx="8211600" cy="1512168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i="1" dirty="0" smtClean="0"/>
              <a:t>So </a:t>
            </a:r>
            <a:r>
              <a:rPr lang="en-US" i="1" dirty="0"/>
              <a:t>that's what </a:t>
            </a:r>
            <a:r>
              <a:rPr lang="en-US" i="1" dirty="0" err="1"/>
              <a:t>npm</a:t>
            </a:r>
            <a:r>
              <a:rPr lang="en-US" i="1" dirty="0"/>
              <a:t> is. It's a way to reuse code from other developers, and also a way to share your code with them, and it makes it easy to manage the different versions of code</a:t>
            </a:r>
            <a:r>
              <a:rPr lang="en-US" i="1" dirty="0" smtClean="0"/>
              <a:t>.</a:t>
            </a:r>
            <a:r>
              <a:rPr lang="en-US" dirty="0" smtClean="0"/>
              <a:t>”</a:t>
            </a:r>
          </a:p>
          <a:p>
            <a:r>
              <a:rPr lang="nl-NL" dirty="0" smtClean="0"/>
              <a:t>www.npmjs.org</a:t>
            </a:r>
            <a:endParaRPr lang="en-US" dirty="0"/>
          </a:p>
        </p:txBody>
      </p:sp>
      <p:sp>
        <p:nvSpPr>
          <p:cNvPr id="5" name="AutoShape 2" descr="Image result for npm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4" descr="Image result for npm 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6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155575" y="-12271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AutoShape 8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307975" y="-10747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10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460375" y="-9223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AutoShape 12" descr="data:image/png;base64,iVBORw0KGgoAAAANSUhEUgAAAWgAAACMCAMAAABmmcPHAAAAQlBMVEX////LODfSVlXKNTT99vbPT07LMzL239///PvVZ2b78fHHFhTNOjjHGhjMPDv99/fPS0rIHx3019f56OjPQUDWa2pSCwFTAAACnUlEQVR4nO3dy1LjQAxG4XbsGHBudhje/1VnamZHq215pPzczlmwQqXur0I2YFIOJKn0JKl0JAloUUCLAloU0KKAFgW0KKBFAS0KaFFAiwJaFNCigBYFtCigRQEtyoQek/suOyJnMaD7+f6U2n3uqyXLa/IO63LJ93CfxbivCX28ldRux3rxKXdFmc7Vjv48JS9xZt3Xhh5yFw8/DNq6L9APCGhRQIsCWhTQooAWBbQooEUBLQpoUUCLAloU0KKAFgW0KKBFAS0qH3q5vq87GLMR6OHQVUsW4/si0FO14U/WbOC+MehT9TTdOGdDz2O1xJoNQXf1Y4GdNRu4bxDaNxuCds6GoL2zgfsCvWcWaKCbi4EGGmiggd48M9B7ZoEGurkYaKCBBhrozTMDvWcWaKCbi4EGGmiggd48M9B7ZoEGurkYaKCBBhrozTMDvWcWaKCbi4EGGmiggd48M9B7ZoEGurkYaKCBBvqh0IKHhYD+O3t+38X4PqAbi90PdA51lgHQjcWf6clZoHcEdGMx0EADvRbQjcVAAw30WkA3FgMNNNBrAd1YDDTQQK8FdGMx0EADvdbXhPZ+KJm12Jj97B9KFoJ23nf1Ff289fXim42/ojdPUqZrjfXv314mzgbua35wZL9cfDlnF2Ov+5ez15PrKNYO7z3cs4H7fthHoUb+ruNLBrQooEUBLQpoUUCLAloU0KKAFgW0KKBFAS0KaFFAiwJaFNCigBZVRkHGXi+0+fs3xZmzKy+CrrXV8vrk6j7X0OOb4tDJlefHNwVeldYbx0Vx6OycP8Ghst9ns/9U4dsEtCigRQEtCmhRQIsCWhTQooAWBbQooEUBLQpoUUCLAloU0KKAFjXM9f8XjQR0o9vL8ZDZr4++0P/0G1VR1asuX07/AAAAAElFTkSuQmCC"/>
          <p:cNvSpPr>
            <a:spLocks noChangeAspect="1" noChangeArrowheads="1"/>
          </p:cNvSpPr>
          <p:nvPr/>
        </p:nvSpPr>
        <p:spPr bwMode="auto">
          <a:xfrm>
            <a:off x="612775" y="-769938"/>
            <a:ext cx="6572250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5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975" y="1639971"/>
            <a:ext cx="8580437" cy="2933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698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npm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Bring</a:t>
            </a:r>
            <a:r>
              <a:rPr lang="nl-NL" dirty="0" smtClean="0"/>
              <a:t> in a package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current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pPr lvl="1"/>
            <a:r>
              <a:rPr lang="nl-NL" b="1" dirty="0" err="1"/>
              <a:t>n</a:t>
            </a:r>
            <a:r>
              <a:rPr lang="nl-NL" b="1" dirty="0" err="1" smtClean="0"/>
              <a:t>pm</a:t>
            </a:r>
            <a:r>
              <a:rPr lang="nl-NL" b="1" dirty="0" smtClean="0"/>
              <a:t> </a:t>
            </a:r>
            <a:r>
              <a:rPr lang="nl-NL" b="1" dirty="0" err="1" smtClean="0"/>
              <a:t>install</a:t>
            </a:r>
            <a:r>
              <a:rPr lang="nl-NL" b="1" dirty="0" smtClean="0"/>
              <a:t> &lt;package name&gt;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The package is </a:t>
            </a:r>
            <a:r>
              <a:rPr lang="nl-NL" dirty="0" err="1" smtClean="0"/>
              <a:t>downloaded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in folder </a:t>
            </a:r>
            <a:r>
              <a:rPr lang="nl-NL" dirty="0" err="1" smtClean="0"/>
              <a:t>node_modules</a:t>
            </a:r>
            <a:endParaRPr lang="nl-NL" dirty="0" smtClean="0"/>
          </a:p>
          <a:p>
            <a:r>
              <a:rPr lang="nl-NL" dirty="0" err="1" smtClean="0"/>
              <a:t>Create</a:t>
            </a:r>
            <a:r>
              <a:rPr lang="nl-NL" dirty="0" smtClean="0"/>
              <a:t> a new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a </a:t>
            </a:r>
            <a:r>
              <a:rPr lang="nl-NL" dirty="0" err="1" smtClean="0"/>
              <a:t>neat</a:t>
            </a:r>
            <a:r>
              <a:rPr lang="nl-NL" dirty="0" smtClean="0"/>
              <a:t> </a:t>
            </a:r>
            <a:r>
              <a:rPr lang="nl-NL" dirty="0" err="1" smtClean="0"/>
              <a:t>description</a:t>
            </a:r>
            <a:endParaRPr lang="nl-NL" dirty="0" smtClean="0"/>
          </a:p>
          <a:p>
            <a:pPr lvl="1"/>
            <a:r>
              <a:rPr lang="nl-NL" b="1" dirty="0" err="1" smtClean="0"/>
              <a:t>npm</a:t>
            </a:r>
            <a:r>
              <a:rPr lang="nl-NL" b="1" dirty="0" smtClean="0"/>
              <a:t> </a:t>
            </a:r>
            <a:r>
              <a:rPr lang="nl-NL" b="1" dirty="0" err="1" smtClean="0"/>
              <a:t>init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This</a:t>
            </a:r>
            <a:r>
              <a:rPr lang="nl-NL" dirty="0" smtClean="0"/>
              <a:t>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create</a:t>
            </a:r>
            <a:r>
              <a:rPr lang="nl-NL" dirty="0" smtClean="0"/>
              <a:t> a </a:t>
            </a:r>
            <a:r>
              <a:rPr lang="nl-NL" dirty="0" err="1" smtClean="0"/>
              <a:t>package.json</a:t>
            </a:r>
            <a:r>
              <a:rPr lang="nl-NL" dirty="0" smtClean="0"/>
              <a:t> file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err="1" smtClean="0"/>
              <a:t>describes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[Node.js]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dependencies</a:t>
            </a:r>
            <a:endParaRPr lang="nl-NL" dirty="0" smtClean="0"/>
          </a:p>
          <a:p>
            <a:r>
              <a:rPr lang="nl-NL" dirty="0" err="1" smtClean="0"/>
              <a:t>Use</a:t>
            </a:r>
            <a:endParaRPr lang="nl-NL" dirty="0"/>
          </a:p>
          <a:p>
            <a:pPr lvl="1"/>
            <a:r>
              <a:rPr lang="nl-NL" b="1" dirty="0" err="1"/>
              <a:t>n</a:t>
            </a:r>
            <a:r>
              <a:rPr lang="nl-NL" b="1" dirty="0" err="1" smtClean="0"/>
              <a:t>pm</a:t>
            </a:r>
            <a:r>
              <a:rPr lang="nl-NL" b="1" dirty="0" smtClean="0"/>
              <a:t> </a:t>
            </a:r>
            <a:r>
              <a:rPr lang="nl-NL" b="1" dirty="0" err="1" smtClean="0"/>
              <a:t>install</a:t>
            </a:r>
            <a:r>
              <a:rPr lang="nl-NL" b="1" dirty="0" smtClean="0"/>
              <a:t> &lt;package name&gt; --save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/>
              <a:t>T</a:t>
            </a:r>
            <a:r>
              <a:rPr lang="nl-NL" dirty="0" err="1" smtClean="0"/>
              <a:t>o</a:t>
            </a:r>
            <a:r>
              <a:rPr lang="nl-NL" dirty="0" smtClean="0"/>
              <a:t> have </a:t>
            </a:r>
            <a:r>
              <a:rPr lang="nl-NL" dirty="0" err="1" smtClean="0"/>
              <a:t>dependencies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package </a:t>
            </a:r>
            <a:r>
              <a:rPr lang="nl-NL" dirty="0" err="1" smtClean="0"/>
              <a:t>added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package,json</a:t>
            </a:r>
            <a:r>
              <a:rPr lang="nl-NL" dirty="0" smtClean="0"/>
              <a:t> file</a:t>
            </a:r>
            <a:br>
              <a:rPr lang="nl-NL" dirty="0" smtClean="0"/>
            </a:br>
            <a:endParaRPr lang="nl-NL" dirty="0" smtClean="0"/>
          </a:p>
          <a:p>
            <a:pPr lvl="1"/>
            <a:r>
              <a:rPr lang="nl-NL" b="1" dirty="0" err="1"/>
              <a:t>n</a:t>
            </a:r>
            <a:r>
              <a:rPr lang="nl-NL" b="1" dirty="0" err="1" smtClean="0"/>
              <a:t>pm</a:t>
            </a:r>
            <a:r>
              <a:rPr lang="nl-NL" b="1" dirty="0" smtClean="0"/>
              <a:t> </a:t>
            </a:r>
            <a:r>
              <a:rPr lang="nl-NL" b="1" dirty="0" err="1" smtClean="0"/>
              <a:t>install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err="1" smtClean="0"/>
              <a:t>To</a:t>
            </a:r>
            <a:r>
              <a:rPr lang="nl-NL" dirty="0" smtClean="0"/>
              <a:t> have </a:t>
            </a:r>
            <a:r>
              <a:rPr lang="nl-NL" dirty="0" err="1" smtClean="0"/>
              <a:t>all</a:t>
            </a:r>
            <a:r>
              <a:rPr lang="nl-NL" dirty="0" smtClean="0"/>
              <a:t> packages </a:t>
            </a:r>
            <a:r>
              <a:rPr lang="nl-NL" dirty="0" err="1" smtClean="0"/>
              <a:t>listed</a:t>
            </a:r>
            <a:r>
              <a:rPr lang="nl-NL" dirty="0" smtClean="0"/>
              <a:t> in </a:t>
            </a:r>
            <a:r>
              <a:rPr lang="nl-NL" dirty="0" err="1" smtClean="0"/>
              <a:t>package.json</a:t>
            </a:r>
            <a:r>
              <a:rPr lang="nl-NL" dirty="0" smtClean="0"/>
              <a:t> </a:t>
            </a:r>
            <a:r>
              <a:rPr lang="nl-NL" dirty="0" err="1" smtClean="0"/>
              <a:t>installed</a:t>
            </a:r>
            <a:r>
              <a:rPr lang="nl-NL" dirty="0" smtClean="0"/>
              <a:t> or </a:t>
            </a:r>
            <a:r>
              <a:rPr lang="nl-NL" dirty="0" err="1" smtClean="0"/>
              <a:t>updated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node_modules</a:t>
            </a:r>
            <a:r>
              <a:rPr lang="nl-NL" dirty="0" smtClean="0"/>
              <a:t> folder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165" y="2852936"/>
            <a:ext cx="3466387" cy="22346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71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</a:t>
            </a:r>
            <a:r>
              <a:rPr lang="nl-NL" dirty="0" err="1" smtClean="0"/>
              <a:t>can</a:t>
            </a:r>
            <a:r>
              <a:rPr lang="nl-NL" dirty="0" smtClean="0"/>
              <a:t> handle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Similar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Java </a:t>
            </a:r>
            <a:r>
              <a:rPr lang="nl-NL" dirty="0" err="1" smtClean="0"/>
              <a:t>Servlet</a:t>
            </a:r>
            <a:r>
              <a:rPr lang="nl-NL" dirty="0" smtClean="0"/>
              <a:t> or PHP page, a Node.js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contain</a:t>
            </a:r>
            <a:r>
              <a:rPr lang="nl-NL" dirty="0" smtClean="0"/>
              <a:t> logic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</p:txBody>
      </p:sp>
      <p:sp>
        <p:nvSpPr>
          <p:cNvPr id="5" name="Rounded Rectangle 4"/>
          <p:cNvSpPr/>
          <p:nvPr/>
        </p:nvSpPr>
        <p:spPr>
          <a:xfrm>
            <a:off x="539552" y="2780928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smtClean="0"/>
              <a:t>Browser</a:t>
            </a:r>
            <a:endParaRPr lang="en-US" b="1" dirty="0"/>
          </a:p>
        </p:txBody>
      </p:sp>
      <p:sp>
        <p:nvSpPr>
          <p:cNvPr id="6" name="Rounded Rectangle 5"/>
          <p:cNvSpPr/>
          <p:nvPr/>
        </p:nvSpPr>
        <p:spPr>
          <a:xfrm>
            <a:off x="5436096" y="2512090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cxnSp>
        <p:nvCxnSpPr>
          <p:cNvPr id="7" name="Elbow Connector 6"/>
          <p:cNvCxnSpPr>
            <a:stCxn id="5" idx="3"/>
            <a:endCxn id="6" idx="1"/>
          </p:cNvCxnSpPr>
          <p:nvPr/>
        </p:nvCxnSpPr>
        <p:spPr>
          <a:xfrm>
            <a:off x="2051720" y="3212976"/>
            <a:ext cx="3384376" cy="343230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4438187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94189" y="3522494"/>
            <a:ext cx="126989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14" name="Rounded Rectangle 13"/>
          <p:cNvSpPr/>
          <p:nvPr/>
        </p:nvSpPr>
        <p:spPr>
          <a:xfrm>
            <a:off x="539552" y="4365104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 smtClean="0"/>
              <a:t>Any</a:t>
            </a:r>
            <a:r>
              <a:rPr lang="nl-NL" b="1" dirty="0" smtClean="0"/>
              <a:t> </a:t>
            </a:r>
            <a:r>
              <a:rPr lang="nl-NL" b="1" dirty="0" err="1" smtClean="0"/>
              <a:t>other</a:t>
            </a:r>
            <a:r>
              <a:rPr lang="nl-NL" b="1" dirty="0" smtClean="0"/>
              <a:t> HTTP </a:t>
            </a:r>
            <a:r>
              <a:rPr lang="nl-NL" b="1" dirty="0" err="1" smtClean="0"/>
              <a:t>client</a:t>
            </a:r>
            <a:endParaRPr lang="en-US" b="1" dirty="0"/>
          </a:p>
        </p:txBody>
      </p:sp>
      <p:cxnSp>
        <p:nvCxnSpPr>
          <p:cNvPr id="16" name="Elbow Connector 15"/>
          <p:cNvCxnSpPr/>
          <p:nvPr/>
        </p:nvCxnSpPr>
        <p:spPr>
          <a:xfrm flipV="1">
            <a:off x="2051720" y="3844238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ight Arrow 16"/>
          <p:cNvSpPr/>
          <p:nvPr/>
        </p:nvSpPr>
        <p:spPr>
          <a:xfrm>
            <a:off x="6516216" y="3522494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72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87824" y="548680"/>
            <a:ext cx="6048672" cy="990000"/>
          </a:xfrm>
        </p:spPr>
        <p:txBody>
          <a:bodyPr/>
          <a:lstStyle/>
          <a:p>
            <a:r>
              <a:rPr lang="nl-NL" dirty="0" err="1" smtClean="0"/>
              <a:t>Core</a:t>
            </a:r>
            <a:r>
              <a:rPr lang="nl-NL" dirty="0" smtClean="0"/>
              <a:t> Modules for (</a:t>
            </a:r>
            <a:r>
              <a:rPr lang="nl-NL" dirty="0" err="1" smtClean="0"/>
              <a:t>inbound</a:t>
            </a:r>
            <a:r>
              <a:rPr lang="nl-NL" dirty="0" smtClean="0"/>
              <a:t> &amp; </a:t>
            </a:r>
            <a:r>
              <a:rPr lang="nl-NL" dirty="0" err="1" smtClean="0"/>
              <a:t>outbound</a:t>
            </a:r>
            <a:r>
              <a:rPr lang="nl-NL" dirty="0" smtClean="0"/>
              <a:t>) </a:t>
            </a:r>
            <a:r>
              <a:rPr lang="nl-NL" dirty="0" err="1" smtClean="0"/>
              <a:t>networking</a:t>
            </a:r>
            <a:r>
              <a:rPr lang="nl-NL" dirty="0" smtClean="0"/>
              <a:t>: http, </a:t>
            </a:r>
            <a:r>
              <a:rPr lang="nl-NL" dirty="0" err="1" smtClean="0"/>
              <a:t>https</a:t>
            </a:r>
            <a:r>
              <a:rPr lang="nl-NL" dirty="0"/>
              <a:t>,</a:t>
            </a:r>
            <a:r>
              <a:rPr lang="nl-NL" dirty="0" smtClean="0"/>
              <a:t> net, </a:t>
            </a:r>
            <a:r>
              <a:rPr lang="nl-NL" dirty="0" err="1" smtClean="0"/>
              <a:t>dgram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separate </a:t>
            </a:r>
            <a:r>
              <a:rPr lang="nl-NL" dirty="0" err="1" smtClean="0"/>
              <a:t>installation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(</a:t>
            </a:r>
            <a:r>
              <a:rPr lang="nl-NL" dirty="0" err="1" smtClean="0"/>
              <a:t>included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core</a:t>
            </a:r>
            <a:r>
              <a:rPr lang="nl-NL" dirty="0" smtClean="0"/>
              <a:t> Node.js)</a:t>
            </a:r>
          </a:p>
          <a:p>
            <a:r>
              <a:rPr lang="nl-NL" dirty="0" smtClean="0"/>
              <a:t>Handle </a:t>
            </a:r>
            <a:r>
              <a:rPr lang="nl-NL" dirty="0" err="1" smtClean="0"/>
              <a:t>incoming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make </a:t>
            </a:r>
            <a:r>
              <a:rPr lang="nl-NL" dirty="0" err="1" smtClean="0"/>
              <a:t>outbound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endParaRPr lang="nl-NL" dirty="0" smtClean="0"/>
          </a:p>
          <a:p>
            <a:r>
              <a:rPr lang="nl-NL" dirty="0" smtClean="0"/>
              <a:t>Handle URL (</a:t>
            </a:r>
            <a:r>
              <a:rPr lang="nl-NL" dirty="0" err="1" smtClean="0"/>
              <a:t>path</a:t>
            </a:r>
            <a:r>
              <a:rPr lang="nl-NL" dirty="0" smtClean="0"/>
              <a:t>, query parameters, post </a:t>
            </a:r>
            <a:r>
              <a:rPr lang="nl-NL" dirty="0" err="1" smtClean="0"/>
              <a:t>payload</a:t>
            </a:r>
            <a:r>
              <a:rPr lang="nl-NL" dirty="0" smtClean="0"/>
              <a:t> or Form </a:t>
            </a:r>
            <a:r>
              <a:rPr lang="nl-NL" dirty="0" err="1" smtClean="0"/>
              <a:t>encoding</a:t>
            </a:r>
            <a:r>
              <a:rPr lang="nl-NL" dirty="0" smtClean="0"/>
              <a:t> or file upload)</a:t>
            </a:r>
          </a:p>
          <a:p>
            <a:r>
              <a:rPr lang="nl-NL" dirty="0" smtClean="0"/>
              <a:t>Handle headers, </a:t>
            </a:r>
            <a:r>
              <a:rPr lang="nl-NL" dirty="0" err="1" smtClean="0"/>
              <a:t>encoding</a:t>
            </a:r>
            <a:r>
              <a:rPr lang="nl-NL" dirty="0" smtClean="0"/>
              <a:t>, </a:t>
            </a:r>
            <a:r>
              <a:rPr lang="nl-NL" dirty="0" err="1" smtClean="0"/>
              <a:t>compression</a:t>
            </a:r>
            <a:r>
              <a:rPr lang="nl-NL" dirty="0" smtClean="0"/>
              <a:t>, …</a:t>
            </a:r>
          </a:p>
          <a:p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6012160" y="3735677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endParaRPr lang="nl-NL" sz="1600" b="1" dirty="0"/>
          </a:p>
          <a:p>
            <a:pPr algn="ctr"/>
            <a:endParaRPr lang="nl-NL" sz="1600" b="1" dirty="0" smtClean="0"/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 smtClean="0"/>
          </a:p>
        </p:txBody>
      </p:sp>
      <p:pic>
        <p:nvPicPr>
          <p:cNvPr id="6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566177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572000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8" name="Elbow Connector 7"/>
          <p:cNvCxnSpPr/>
          <p:nvPr/>
        </p:nvCxnSpPr>
        <p:spPr>
          <a:xfrm flipV="1">
            <a:off x="2627784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ight Arrow 8"/>
          <p:cNvSpPr/>
          <p:nvPr/>
        </p:nvSpPr>
        <p:spPr>
          <a:xfrm>
            <a:off x="7092280" y="4746081"/>
            <a:ext cx="360040" cy="41056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7454138" y="4779793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407762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26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362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Interpret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respond</a:t>
            </a:r>
            <a:r>
              <a:rPr lang="nl-NL" dirty="0" smtClean="0"/>
              <a:t> </a:t>
            </a:r>
            <a:r>
              <a:rPr lang="nl-NL" dirty="0" err="1" smtClean="0"/>
              <a:t>appropriately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583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/>
              <a:t>Interpret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appropriately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304698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invoke: curl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http://127.0.0.1:3000/do/me/a/resource?name=Lex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 = require('</a:t>
            </a:r>
            <a:r>
              <a:rPr lang="en-US" sz="1600" dirty="0" err="1">
                <a:latin typeface="Lucida Console" panose="020B0609040504020204" pitchFamily="49" charset="0"/>
              </a:rPr>
              <a:t>url</a:t>
            </a:r>
            <a:r>
              <a:rPr lang="en-US" sz="1600" dirty="0">
                <a:latin typeface="Lucida Console" panose="020B0609040504020204" pitchFamily="49" charset="0"/>
              </a:rPr>
              <a:t>') ;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console.log('URL '+ req.url);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 smtClean="0">
                <a:latin typeface="Lucida Console" panose="020B0609040504020204" pitchFamily="49" charset="0"/>
              </a:rPr>
              <a:t>var</a:t>
            </a:r>
            <a:r>
              <a:rPr lang="en-US" sz="1600" dirty="0" smtClean="0">
                <a:latin typeface="Lucida Console" panose="020B0609040504020204" pitchFamily="49" charset="0"/>
              </a:rPr>
              <a:t> 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 = 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req.url,true</a:t>
            </a:r>
            <a:r>
              <a:rPr lang="en-US" sz="1600" dirty="0">
                <a:latin typeface="Lucida Console" panose="020B0609040504020204" pitchFamily="49" charset="0"/>
              </a:rPr>
              <a:t>).query;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</a:t>
            </a:r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name = queryObject.name;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console.log('path: '+</a:t>
            </a:r>
            <a:r>
              <a:rPr lang="en-US" sz="1600" dirty="0" err="1">
                <a:latin typeface="Lucida Console" panose="020B0609040504020204" pitchFamily="49" charset="0"/>
              </a:rPr>
              <a:t>url.parse</a:t>
            </a:r>
            <a:r>
              <a:rPr lang="en-US" sz="1600" dirty="0">
                <a:latin typeface="Lucida Console" panose="020B0609040504020204" pitchFamily="49" charset="0"/>
              </a:rPr>
              <a:t>(req.url).pathname);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console.log('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: '+</a:t>
            </a:r>
            <a:r>
              <a:rPr lang="en-US" sz="1600" dirty="0" err="1">
                <a:latin typeface="Lucida Console" panose="020B0609040504020204" pitchFamily="49" charset="0"/>
              </a:rPr>
              <a:t>JSON.stringify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queryObject</a:t>
            </a:r>
            <a:r>
              <a:rPr lang="en-US" sz="16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</a:t>
            </a:r>
            <a:r>
              <a:rPr lang="en-US" sz="1600" dirty="0">
                <a:latin typeface="Lucida Console" panose="020B0609040504020204" pitchFamily="49" charset="0"/>
              </a:rPr>
              <a:t>('Hello '+ name + '!');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661248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357029" y="5067825"/>
            <a:ext cx="3384376" cy="95291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661248"/>
            <a:ext cx="4914329" cy="1026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639" y="2564904"/>
            <a:ext cx="7963833" cy="1994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73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352928" cy="2554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serve static file: /public/index.html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http = require('http')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fs= require('fs');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server = </a:t>
            </a:r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(function </a:t>
            </a:r>
            <a:r>
              <a:rPr lang="en-US" sz="1600" dirty="0" err="1">
                <a:latin typeface="Lucida Console" panose="020B0609040504020204" pitchFamily="49" charset="0"/>
              </a:rPr>
              <a:t>handleRequest</a:t>
            </a:r>
            <a:r>
              <a:rPr lang="en-US" sz="1600" dirty="0">
                <a:latin typeface="Lucida Console" panose="020B0609040504020204" pitchFamily="49" charset="0"/>
              </a:rPr>
              <a:t>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res.writeHead</a:t>
            </a:r>
            <a:r>
              <a:rPr lang="en-US" sz="16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dirty="0" err="1">
                <a:latin typeface="Lucida Console" panose="020B0609040504020204" pitchFamily="49" charset="0"/>
              </a:rPr>
              <a:t>fs.createReadStream</a:t>
            </a:r>
            <a:r>
              <a:rPr lang="en-US" sz="1600" dirty="0">
                <a:latin typeface="Lucida Console" panose="020B0609040504020204" pitchFamily="49" charset="0"/>
              </a:rPr>
              <a:t>('./public/index.html').pipe(res);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6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27" y="6020739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2050" idx="3"/>
          </p:cNvCxnSpPr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5274848"/>
            <a:ext cx="1224136" cy="1322503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5157192"/>
            <a:ext cx="4105148" cy="1582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7704348" y="6053084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91960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628799"/>
            <a:ext cx="6622504" cy="328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Popularity</a:t>
            </a:r>
            <a:r>
              <a:rPr lang="nl-NL" dirty="0" smtClean="0"/>
              <a:t> Ratings…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28799"/>
            <a:ext cx="6408712" cy="5161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4702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Remote Resource </a:t>
            </a:r>
            <a:r>
              <a:rPr lang="nl-NL" dirty="0" err="1" smtClean="0"/>
              <a:t>Serving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smtClean="0"/>
              <a:t>http in </a:t>
            </a:r>
            <a:r>
              <a:rPr lang="nl-NL" dirty="0" err="1" smtClean="0"/>
              <a:t>and</a:t>
            </a:r>
            <a:r>
              <a:rPr lang="nl-NL" dirty="0" smtClean="0"/>
              <a:t> http out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42317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http = require('http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options =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host: 'www.un.org</a:t>
            </a:r>
            <a:r>
              <a:rPr lang="en-US" sz="1500" dirty="0" smtClean="0">
                <a:latin typeface="Lucida Console" panose="020B0609040504020204" pitchFamily="49" charset="0"/>
              </a:rPr>
              <a:t>',   </a:t>
            </a:r>
            <a:r>
              <a:rPr lang="en-US" sz="1500" dirty="0">
                <a:latin typeface="Lucida Console" panose="020B0609040504020204" pitchFamily="49" charset="0"/>
              </a:rPr>
              <a:t>path: '/</a:t>
            </a:r>
            <a:r>
              <a:rPr lang="en-US" sz="1500" dirty="0" err="1">
                <a:latin typeface="Lucida Console" panose="020B0609040504020204" pitchFamily="49" charset="0"/>
              </a:rPr>
              <a:t>en</a:t>
            </a:r>
            <a:r>
              <a:rPr lang="en-US" sz="1500" dirty="0">
                <a:latin typeface="Lucida Console" panose="020B0609040504020204" pitchFamily="49" charset="0"/>
              </a:rPr>
              <a:t>/universal-declaration-human-rights</a:t>
            </a:r>
            <a:r>
              <a:rPr lang="en-US" sz="1500" dirty="0" smtClean="0">
                <a:latin typeface="Lucida Console" panose="020B0609040504020204" pitchFamily="49" charset="0"/>
              </a:rPr>
              <a:t>/' };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server = </a:t>
            </a:r>
            <a:r>
              <a:rPr lang="en-US" sz="1500" dirty="0" err="1">
                <a:latin typeface="Lucida Console" panose="020B0609040504020204" pitchFamily="49" charset="0"/>
              </a:rPr>
              <a:t>http.createServer</a:t>
            </a:r>
            <a:r>
              <a:rPr lang="en-US" sz="1500" dirty="0">
                <a:latin typeface="Lucida Console" panose="020B0609040504020204" pitchFamily="49" charset="0"/>
              </a:rPr>
              <a:t>(function </a:t>
            </a:r>
            <a:r>
              <a:rPr lang="en-US" sz="1500" dirty="0" err="1">
                <a:latin typeface="Lucida Console" panose="020B0609040504020204" pitchFamily="49" charset="0"/>
              </a:rPr>
              <a:t>handleRequest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res.writeHead</a:t>
            </a:r>
            <a:r>
              <a:rPr lang="en-US" sz="1500" dirty="0">
                <a:latin typeface="Lucida Console" panose="020B0609040504020204" pitchFamily="49" charset="0"/>
              </a:rPr>
              <a:t>(200, { 'content-type': 'text/html'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b="1" dirty="0" err="1">
                <a:latin typeface="Lucida Console" panose="020B0609040504020204" pitchFamily="49" charset="0"/>
              </a:rPr>
              <a:t>http.get</a:t>
            </a:r>
            <a:r>
              <a:rPr lang="en-US" sz="1500" dirty="0">
                <a:latin typeface="Lucida Console" panose="020B0609040504020204" pitchFamily="49" charset="0"/>
              </a:rPr>
              <a:t>(options, </a:t>
            </a:r>
            <a:r>
              <a:rPr lang="en-US" sz="1500" dirty="0" smtClean="0">
                <a:latin typeface="Lucida Console" panose="020B0609040504020204" pitchFamily="49" charset="0"/>
              </a:rPr>
              <a:t>function </a:t>
            </a:r>
            <a:r>
              <a:rPr lang="en-US" sz="1500" dirty="0" err="1" smtClean="0">
                <a:latin typeface="Lucida Console" panose="020B0609040504020204" pitchFamily="49" charset="0"/>
              </a:rPr>
              <a:t>handleRemoteResponse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  <a:r>
              <a:rPr lang="en-US" sz="1500" dirty="0" err="1" smtClean="0">
                <a:latin typeface="Lucida Console" panose="020B0609040504020204" pitchFamily="49" charset="0"/>
              </a:rPr>
              <a:t>resp</a:t>
            </a:r>
            <a:r>
              <a:rPr lang="en-US" sz="15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body="";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("data", function(chunk) { </a:t>
            </a:r>
            <a:r>
              <a:rPr lang="en-US" sz="1500" dirty="0" smtClean="0">
                <a:latin typeface="Lucida Console" panose="020B0609040504020204" pitchFamily="49" charset="0"/>
              </a:rPr>
              <a:t>//response </a:t>
            </a:r>
            <a:r>
              <a:rPr lang="en-US" sz="1500" dirty="0">
                <a:latin typeface="Lucida Console" panose="020B0609040504020204" pitchFamily="49" charset="0"/>
              </a:rPr>
              <a:t>returned in chunks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	  </a:t>
            </a:r>
            <a:r>
              <a:rPr lang="en-US" sz="1500" dirty="0" smtClean="0">
                <a:latin typeface="Lucida Console" panose="020B0609040504020204" pitchFamily="49" charset="0"/>
              </a:rPr>
              <a:t>    body </a:t>
            </a:r>
            <a:r>
              <a:rPr lang="en-US" sz="1500" dirty="0">
                <a:latin typeface="Lucida Console" panose="020B0609040504020204" pitchFamily="49" charset="0"/>
              </a:rPr>
              <a:t>= </a:t>
            </a:r>
            <a:r>
              <a:rPr lang="en-US" sz="1500" dirty="0" err="1">
                <a:latin typeface="Lucida Console" panose="020B0609040504020204" pitchFamily="49" charset="0"/>
              </a:rPr>
              <a:t>body+chunk</a:t>
            </a:r>
            <a:r>
              <a:rPr lang="en-US" sz="1500" dirty="0">
                <a:latin typeface="Lucida Console" panose="020B0609040504020204" pitchFamily="49" charset="0"/>
              </a:rPr>
              <a:t>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</a:t>
            </a:r>
            <a:r>
              <a:rPr lang="en-US" sz="1500" dirty="0" err="1">
                <a:latin typeface="Lucida Console" panose="020B0609040504020204" pitchFamily="49" charset="0"/>
              </a:rPr>
              <a:t>resp.on</a:t>
            </a:r>
            <a:r>
              <a:rPr lang="en-US" sz="1500" dirty="0">
                <a:latin typeface="Lucida Console" panose="020B0609040504020204" pitchFamily="49" charset="0"/>
              </a:rPr>
              <a:t>("end", function() { </a:t>
            </a:r>
            <a:r>
              <a:rPr lang="en-US" sz="1500" dirty="0" smtClean="0">
                <a:latin typeface="Lucida Console" panose="020B0609040504020204" pitchFamily="49" charset="0"/>
              </a:rPr>
              <a:t>//when </a:t>
            </a:r>
            <a:r>
              <a:rPr lang="en-US" sz="1500" dirty="0">
                <a:latin typeface="Lucida Console" panose="020B0609040504020204" pitchFamily="49" charset="0"/>
              </a:rPr>
              <a:t>response is </a:t>
            </a:r>
            <a:r>
              <a:rPr lang="en-US" sz="1500" dirty="0" smtClean="0">
                <a:latin typeface="Lucida Console" panose="020B0609040504020204" pitchFamily="49" charset="0"/>
              </a:rPr>
              <a:t>complete, pass </a:t>
            </a:r>
            <a:r>
              <a:rPr lang="en-US" sz="1500" dirty="0">
                <a:latin typeface="Lucida Console" panose="020B0609040504020204" pitchFamily="49" charset="0"/>
              </a:rPr>
              <a:t>it on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b="1" dirty="0" err="1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}).on('error', function(e)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console.log("Got error: </a:t>
            </a:r>
            <a:r>
              <a:rPr lang="en-US" sz="1500" dirty="0" smtClean="0">
                <a:latin typeface="Lucida Console" panose="020B0609040504020204" pitchFamily="49" charset="0"/>
              </a:rPr>
              <a:t>"+ </a:t>
            </a:r>
            <a:r>
              <a:rPr lang="en-US" sz="1500" dirty="0" err="1">
                <a:latin typeface="Lucida Console" panose="020B0609040504020204" pitchFamily="49" charset="0"/>
              </a:rPr>
              <a:t>e.message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</a:t>
            </a:r>
            <a:r>
              <a:rPr lang="en-US" sz="1500" dirty="0" smtClean="0">
                <a:latin typeface="Lucida Console" panose="020B0609040504020204" pitchFamily="49" charset="0"/>
              </a:rPr>
              <a:t>}).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658126" y="5229200"/>
            <a:ext cx="726253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36" y="6237477"/>
            <a:ext cx="1271634" cy="75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Elbow Connector 9"/>
          <p:cNvCxnSpPr/>
          <p:nvPr/>
        </p:nvCxnSpPr>
        <p:spPr>
          <a:xfrm flipV="1">
            <a:off x="4659965" y="5795239"/>
            <a:ext cx="998161" cy="388299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7861849" y="5472508"/>
            <a:ext cx="1174647" cy="114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Remote Website</a:t>
            </a:r>
          </a:p>
          <a:p>
            <a:pPr algn="ctr"/>
            <a:endParaRPr lang="nl-NL" sz="1600" dirty="0" smtClean="0"/>
          </a:p>
        </p:txBody>
      </p:sp>
      <p:cxnSp>
        <p:nvCxnSpPr>
          <p:cNvPr id="16" name="Elbow Connector 15"/>
          <p:cNvCxnSpPr/>
          <p:nvPr/>
        </p:nvCxnSpPr>
        <p:spPr>
          <a:xfrm>
            <a:off x="6406898" y="6098954"/>
            <a:ext cx="1477470" cy="2433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77698" y="6084585"/>
            <a:ext cx="8691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 </a:t>
            </a:r>
          </a:p>
          <a:p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sp>
        <p:nvSpPr>
          <p:cNvPr id="20" name="Rectangle 19"/>
          <p:cNvSpPr/>
          <p:nvPr/>
        </p:nvSpPr>
        <p:spPr>
          <a:xfrm>
            <a:off x="8100392" y="6207801"/>
            <a:ext cx="720080" cy="30622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1551" y="5595815"/>
            <a:ext cx="2170052" cy="1175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4699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://www.softwaresecured.com/wp-content/uploads/2015/04/express-j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5804" y="4116288"/>
            <a:ext cx="6562700" cy="2625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Express web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Fast, </a:t>
            </a:r>
            <a:r>
              <a:rPr lang="en-US" dirty="0" err="1"/>
              <a:t>unopinionated</a:t>
            </a:r>
            <a:r>
              <a:rPr lang="en-US" dirty="0"/>
              <a:t>, minimalist web framework for </a:t>
            </a:r>
            <a:r>
              <a:rPr lang="en-US" dirty="0" smtClean="0"/>
              <a:t>Node.js</a:t>
            </a:r>
            <a:endParaRPr lang="nl-NL" dirty="0" smtClean="0"/>
          </a:p>
          <a:p>
            <a:r>
              <a:rPr lang="nl-NL" dirty="0" smtClean="0"/>
              <a:t>Framework on top of </a:t>
            </a:r>
            <a:r>
              <a:rPr lang="nl-NL" dirty="0" err="1" smtClean="0"/>
              <a:t>core</a:t>
            </a:r>
            <a:r>
              <a:rPr lang="nl-NL" dirty="0" smtClean="0"/>
              <a:t> Node.js top </a:t>
            </a:r>
            <a:r>
              <a:rPr lang="nl-NL" dirty="0" err="1" smtClean="0"/>
              <a:t>facilitate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en-US" dirty="0" smtClean="0"/>
              <a:t>“Express </a:t>
            </a:r>
            <a:r>
              <a:rPr lang="en-US" dirty="0"/>
              <a:t>provides a thin layer of fundamental web application features, without obscuring Node.js features that you know and love</a:t>
            </a:r>
            <a:r>
              <a:rPr lang="en-US" dirty="0" smtClean="0"/>
              <a:t>.”</a:t>
            </a:r>
            <a:endParaRPr lang="nl-NL" dirty="0" smtClean="0"/>
          </a:p>
          <a:p>
            <a:r>
              <a:rPr lang="nl-NL" dirty="0" err="1" smtClean="0"/>
              <a:t>Convenient</a:t>
            </a:r>
            <a:r>
              <a:rPr lang="nl-NL" dirty="0" smtClean="0"/>
              <a:t> for </a:t>
            </a:r>
          </a:p>
          <a:p>
            <a:pPr lvl="1"/>
            <a:r>
              <a:rPr lang="nl-NL" dirty="0" smtClean="0"/>
              <a:t>Web Server for </a:t>
            </a:r>
            <a:r>
              <a:rPr lang="nl-NL" dirty="0" err="1" smtClean="0"/>
              <a:t>static</a:t>
            </a:r>
            <a:r>
              <a:rPr lang="nl-NL" dirty="0" smtClean="0"/>
              <a:t> files</a:t>
            </a:r>
          </a:p>
          <a:p>
            <a:pPr lvl="1"/>
            <a:r>
              <a:rPr lang="nl-NL" dirty="0" smtClean="0"/>
              <a:t>API </a:t>
            </a:r>
            <a:r>
              <a:rPr lang="nl-NL" dirty="0" err="1" smtClean="0"/>
              <a:t>implementation</a:t>
            </a:r>
            <a:r>
              <a:rPr lang="nl-NL" dirty="0" smtClean="0"/>
              <a:t> (REST)</a:t>
            </a:r>
          </a:p>
          <a:p>
            <a:pPr lvl="1"/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incoming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r>
              <a:rPr lang="nl-NL" dirty="0" smtClean="0"/>
              <a:t> handling</a:t>
            </a:r>
          </a:p>
          <a:p>
            <a:r>
              <a:rPr lang="nl-NL" dirty="0" smtClean="0"/>
              <a:t>Express is </a:t>
            </a:r>
            <a:r>
              <a:rPr lang="nl-NL" dirty="0" err="1" smtClean="0"/>
              <a:t>distributed</a:t>
            </a:r>
            <a:r>
              <a:rPr lang="nl-NL" dirty="0" smtClean="0"/>
              <a:t> as </a:t>
            </a:r>
            <a:r>
              <a:rPr lang="nl-NL" dirty="0" err="1" smtClean="0"/>
              <a:t>npm</a:t>
            </a:r>
            <a:r>
              <a:rPr lang="nl-NL" dirty="0" smtClean="0"/>
              <a:t> package</a:t>
            </a:r>
          </a:p>
          <a:p>
            <a:pPr lvl="1"/>
            <a:r>
              <a:rPr lang="nl-NL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</a:t>
            </a:r>
            <a:r>
              <a:rPr lang="nl-NL" dirty="0" err="1" smtClean="0"/>
              <a:t>express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950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Express - </a:t>
            </a:r>
            <a:r>
              <a:rPr lang="nl-NL" dirty="0" err="1" smtClean="0"/>
              <a:t>Simplest</a:t>
            </a:r>
            <a:r>
              <a:rPr lang="nl-NL" dirty="0" smtClean="0"/>
              <a:t> form of HTTP handling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30452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,   http = require('http');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</a:t>
            </a:r>
            <a:r>
              <a:rPr lang="en-US" sz="1600" dirty="0" smtClean="0">
                <a:latin typeface="Lucida Console" panose="020B0609040504020204" pitchFamily="49" charset="0"/>
              </a:rPr>
              <a:t>});</a:t>
            </a:r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// Create HTTP server with Express app as the request listener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http.createServer</a:t>
            </a:r>
            <a:r>
              <a:rPr lang="en-US" sz="1600" dirty="0">
                <a:latin typeface="Lucida Console" panose="020B0609040504020204" pitchFamily="49" charset="0"/>
              </a:rPr>
              <a:t>(app)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</a:t>
            </a:r>
            <a:r>
              <a:rPr lang="en-US" sz="1600" dirty="0" smtClean="0">
                <a:latin typeface="Lucida Console" panose="020B0609040504020204" pitchFamily="49" charset="0"/>
              </a:rPr>
              <a:t>);</a:t>
            </a: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879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03848" y="548680"/>
            <a:ext cx="5904656" cy="990000"/>
          </a:xfrm>
        </p:spPr>
        <p:txBody>
          <a:bodyPr/>
          <a:lstStyle/>
          <a:p>
            <a:r>
              <a:rPr lang="nl-NL" dirty="0" smtClean="0"/>
              <a:t>Express – Even </a:t>
            </a:r>
            <a:r>
              <a:rPr lang="nl-NL" dirty="0" err="1" smtClean="0"/>
              <a:t>simpler</a:t>
            </a:r>
            <a:r>
              <a:rPr lang="nl-NL" dirty="0" smtClean="0"/>
              <a:t> form of HTTP handling (or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simpler</a:t>
            </a:r>
            <a:r>
              <a:rPr lang="nl-NL" dirty="0" smtClean="0"/>
              <a:t> code)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352928" cy="21602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invoke from browser or using curl:  curl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express().use(function (</a:t>
            </a:r>
            <a:r>
              <a:rPr lang="en-US" sz="1600" dirty="0" err="1">
                <a:latin typeface="Lucida Console" panose="020B0609040504020204" pitchFamily="49" charset="0"/>
              </a:rPr>
              <a:t>req</a:t>
            </a:r>
            <a:r>
              <a:rPr lang="en-US" sz="1600" dirty="0">
                <a:latin typeface="Lucida Console" panose="020B0609040504020204" pitchFamily="49" charset="0"/>
              </a:rPr>
              <a:t>, res, next)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     </a:t>
            </a:r>
            <a:r>
              <a:rPr lang="en-US" sz="1600" dirty="0" err="1">
                <a:latin typeface="Lucida Console" panose="020B0609040504020204" pitchFamily="49" charset="0"/>
              </a:rPr>
              <a:t>res.end</a:t>
            </a:r>
            <a:r>
              <a:rPr lang="en-US" sz="1600" dirty="0">
                <a:latin typeface="Lucida Console" panose="020B0609040504020204" pitchFamily="49" charset="0"/>
              </a:rPr>
              <a:t>('Hello World!');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}).listen(3000);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41405" y="4293095"/>
            <a:ext cx="1152128" cy="1530813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b="1" dirty="0" smtClean="0"/>
              <a:t>Web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5444675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01245" y="4746081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>
            <a:stCxn id="1032" idx="3"/>
          </p:cNvCxnSpPr>
          <p:nvPr/>
        </p:nvCxnSpPr>
        <p:spPr>
          <a:xfrm flipV="1">
            <a:off x="3203848" y="5067825"/>
            <a:ext cx="4537557" cy="98125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12" y="4620877"/>
            <a:ext cx="4915372" cy="463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469895"/>
            <a:ext cx="2880320" cy="11583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Elbow Connector 16"/>
          <p:cNvCxnSpPr>
            <a:stCxn id="1031" idx="3"/>
          </p:cNvCxnSpPr>
          <p:nvPr/>
        </p:nvCxnSpPr>
        <p:spPr>
          <a:xfrm>
            <a:off x="5218684" y="4852756"/>
            <a:ext cx="2522721" cy="205745"/>
          </a:xfrm>
          <a:prstGeom prst="bentConnector3">
            <a:avLst>
              <a:gd name="adj1" fmla="val 96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194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6093296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096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err="1" smtClean="0"/>
              <a:t>Static</a:t>
            </a:r>
            <a:r>
              <a:rPr lang="nl-NL" dirty="0" smtClean="0"/>
              <a:t> File </a:t>
            </a:r>
            <a:r>
              <a:rPr lang="nl-NL" dirty="0" err="1" smtClean="0"/>
              <a:t>Serving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21602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will server public/index.html when invoked at http://127.0.0.1:3000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express().</a:t>
            </a:r>
            <a:r>
              <a:rPr lang="en-US" sz="1600" b="1" dirty="0">
                <a:latin typeface="Lucida Console" panose="020B0609040504020204" pitchFamily="49" charset="0"/>
              </a:rPr>
              <a:t>use(</a:t>
            </a:r>
            <a:r>
              <a:rPr lang="en-US" sz="1600" b="1" dirty="0" err="1">
                <a:latin typeface="Lucida Console" panose="020B0609040504020204" pitchFamily="49" charset="0"/>
              </a:rPr>
              <a:t>express.static</a:t>
            </a:r>
            <a:r>
              <a:rPr lang="en-US" sz="1600" b="1" dirty="0">
                <a:latin typeface="Lucida Console" panose="020B0609040504020204" pitchFamily="49" charset="0"/>
              </a:rPr>
              <a:t>(__</a:t>
            </a:r>
            <a:r>
              <a:rPr lang="en-US" sz="1600" b="1" dirty="0" err="1">
                <a:latin typeface="Lucida Console" panose="020B0609040504020204" pitchFamily="49" charset="0"/>
              </a:rPr>
              <a:t>dirname</a:t>
            </a:r>
            <a:r>
              <a:rPr lang="en-US" sz="1600" b="1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.listen(3000);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>
                <a:latin typeface="Lucida Console" panose="020B0609040504020204" pitchFamily="49" charset="0"/>
              </a:rPr>
              <a:t>console.log('server running on port 3000');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868144" y="4652587"/>
            <a:ext cx="1296144" cy="115267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900" y="5516683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427984" y="5105572"/>
            <a:ext cx="15103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http(s)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284660" y="5427316"/>
            <a:ext cx="1583484" cy="52104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20272" y="5417992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596336" y="4652586"/>
            <a:ext cx="1368152" cy="1944765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/>
          </a:p>
          <a:p>
            <a:pPr algn="ctr"/>
            <a:endParaRPr lang="nl-NL" dirty="0" smtClean="0"/>
          </a:p>
          <a:p>
            <a:pPr algn="ctr"/>
            <a:endParaRPr lang="nl-NL" dirty="0" smtClean="0"/>
          </a:p>
          <a:p>
            <a:pPr algn="ctr"/>
            <a:endParaRPr lang="nl-NL" dirty="0"/>
          </a:p>
          <a:p>
            <a:pPr algn="ctr"/>
            <a:endParaRPr lang="nl-NL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7704348" y="5300659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ndex.html</a:t>
            </a:r>
            <a:endParaRPr lang="en-US" sz="12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581128"/>
            <a:ext cx="4111574" cy="203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7704348" y="5732707"/>
            <a:ext cx="97210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i</a:t>
            </a:r>
            <a:r>
              <a:rPr lang="nl-NL" sz="1200" dirty="0" smtClean="0"/>
              <a:t>mage.jpg</a:t>
            </a:r>
            <a:endParaRPr lang="en-US" sz="1200" dirty="0"/>
          </a:p>
        </p:txBody>
      </p:sp>
      <p:sp>
        <p:nvSpPr>
          <p:cNvPr id="16" name="Rectangle 15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s</a:t>
            </a:r>
            <a:r>
              <a:rPr lang="nl-NL" sz="1200" dirty="0" smtClean="0"/>
              <a:t>ome-pdf.pdf</a:t>
            </a:r>
            <a:endParaRPr lang="en-US" sz="1200" dirty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349" y="6162051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564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053264"/>
            <a:ext cx="4284025" cy="26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365104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010472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3636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/>
          <p:cNvSpPr/>
          <p:nvPr/>
        </p:nvSpPr>
        <p:spPr>
          <a:xfrm>
            <a:off x="4932040" y="3407877"/>
            <a:ext cx="2304256" cy="117325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Oracle JET on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Oracle JET is a </a:t>
            </a:r>
            <a:r>
              <a:rPr lang="nl-NL" dirty="0" err="1" smtClean="0"/>
              <a:t>rich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r>
              <a:rPr lang="nl-NL" dirty="0" smtClean="0"/>
              <a:t> web </a:t>
            </a:r>
            <a:r>
              <a:rPr lang="nl-NL" dirty="0" err="1" smtClean="0"/>
              <a:t>application</a:t>
            </a:r>
            <a:endParaRPr lang="nl-NL" dirty="0" smtClean="0"/>
          </a:p>
          <a:p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action is on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client</a:t>
            </a:r>
            <a:endParaRPr lang="nl-NL" dirty="0" smtClean="0"/>
          </a:p>
          <a:p>
            <a:r>
              <a:rPr lang="nl-NL" dirty="0" err="1" smtClean="0"/>
              <a:t>Role</a:t>
            </a:r>
            <a:r>
              <a:rPr lang="nl-NL" dirty="0" smtClean="0"/>
              <a:t> of Node.js: serve </a:t>
            </a:r>
            <a:r>
              <a:rPr lang="nl-NL" dirty="0" err="1" smtClean="0"/>
              <a:t>the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required</a:t>
            </a:r>
            <a:r>
              <a:rPr lang="nl-NL" dirty="0" smtClean="0"/>
              <a:t> resources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static</a:t>
            </a:r>
            <a:r>
              <a:rPr lang="nl-NL" dirty="0" smtClean="0"/>
              <a:t> HTML, CSS </a:t>
            </a:r>
            <a:r>
              <a:rPr lang="nl-NL" dirty="0" err="1" smtClean="0"/>
              <a:t>and</a:t>
            </a:r>
            <a:r>
              <a:rPr lang="nl-NL" dirty="0" smtClean="0"/>
              <a:t> JS files</a:t>
            </a:r>
          </a:p>
          <a:p>
            <a:r>
              <a:rPr lang="nl-NL" dirty="0" err="1" smtClean="0"/>
              <a:t>Additionally</a:t>
            </a:r>
            <a:r>
              <a:rPr lang="nl-NL" dirty="0" smtClean="0"/>
              <a:t>: Node.js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back end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proxy </a:t>
            </a:r>
            <a:r>
              <a:rPr lang="nl-NL" dirty="0" err="1" smtClean="0"/>
              <a:t>that</a:t>
            </a:r>
            <a:r>
              <a:rPr lang="nl-NL" dirty="0" smtClean="0"/>
              <a:t> JET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leverages</a:t>
            </a:r>
            <a:endParaRPr lang="en-US" dirty="0"/>
          </a:p>
        </p:txBody>
      </p:sp>
      <p:sp>
        <p:nvSpPr>
          <p:cNvPr id="5" name="Rounded Rectangle 4">
            <a:hlinkClick r:id="rId3"/>
          </p:cNvPr>
          <p:cNvSpPr/>
          <p:nvPr/>
        </p:nvSpPr>
        <p:spPr>
          <a:xfrm>
            <a:off x="7930053" y="3682291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900" dirty="0" smtClean="0"/>
              <a:t>REST API</a:t>
            </a:r>
            <a:endParaRPr lang="en-US" sz="900" dirty="0"/>
          </a:p>
        </p:txBody>
      </p:sp>
      <p:sp>
        <p:nvSpPr>
          <p:cNvPr id="6" name="Rectangle 5"/>
          <p:cNvSpPr/>
          <p:nvPr/>
        </p:nvSpPr>
        <p:spPr>
          <a:xfrm>
            <a:off x="5045330" y="3640380"/>
            <a:ext cx="432047" cy="4128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050" dirty="0"/>
              <a:t>a</a:t>
            </a:r>
            <a:r>
              <a:rPr lang="nl-NL" sz="1050" dirty="0" smtClean="0"/>
              <a:t>pp.js</a:t>
            </a:r>
            <a:endParaRPr lang="en-US" sz="1050" dirty="0"/>
          </a:p>
        </p:txBody>
      </p:sp>
      <p:pic>
        <p:nvPicPr>
          <p:cNvPr id="7" name="Picture 6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368" y="3473039"/>
            <a:ext cx="694912" cy="694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3028" y="3636499"/>
            <a:ext cx="844674" cy="813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Freeform 8"/>
          <p:cNvSpPr/>
          <p:nvPr/>
        </p:nvSpPr>
        <p:spPr>
          <a:xfrm>
            <a:off x="5180230" y="4051657"/>
            <a:ext cx="2815628" cy="811601"/>
          </a:xfrm>
          <a:custGeom>
            <a:avLst/>
            <a:gdLst>
              <a:gd name="connsiteX0" fmla="*/ 0 w 2815628"/>
              <a:gd name="connsiteY0" fmla="*/ 0 h 811601"/>
              <a:gd name="connsiteX1" fmla="*/ 570368 w 2815628"/>
              <a:gd name="connsiteY1" fmla="*/ 742384 h 811601"/>
              <a:gd name="connsiteX2" fmla="*/ 2227152 w 2815628"/>
              <a:gd name="connsiteY2" fmla="*/ 733331 h 811601"/>
              <a:gd name="connsiteX3" fmla="*/ 2815628 w 2815628"/>
              <a:gd name="connsiteY3" fmla="*/ 334978 h 811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15628" h="811601">
                <a:moveTo>
                  <a:pt x="0" y="0"/>
                </a:moveTo>
                <a:cubicBezTo>
                  <a:pt x="99588" y="310081"/>
                  <a:pt x="199176" y="620162"/>
                  <a:pt x="570368" y="742384"/>
                </a:cubicBezTo>
                <a:cubicBezTo>
                  <a:pt x="941560" y="864606"/>
                  <a:pt x="1852942" y="801232"/>
                  <a:pt x="2227152" y="733331"/>
                </a:cubicBezTo>
                <a:cubicBezTo>
                  <a:pt x="2601362" y="665430"/>
                  <a:pt x="2708495" y="500204"/>
                  <a:pt x="2815628" y="334978"/>
                </a:cubicBezTo>
              </a:path>
            </a:pathLst>
          </a:custGeom>
          <a:noFill/>
          <a:ln>
            <a:solidFill>
              <a:schemeClr val="tx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17" name="Group 16"/>
          <p:cNvGrpSpPr/>
          <p:nvPr/>
        </p:nvGrpSpPr>
        <p:grpSpPr>
          <a:xfrm>
            <a:off x="1691680" y="4509120"/>
            <a:ext cx="3187595" cy="2195585"/>
            <a:chOff x="2847397" y="5012843"/>
            <a:chExt cx="2319910" cy="1712454"/>
          </a:xfrm>
        </p:grpSpPr>
        <p:pic>
          <p:nvPicPr>
            <p:cNvPr id="10" name="Picture 9">
              <a:hlinkClick r:id="rId6"/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7397" y="5229200"/>
              <a:ext cx="2319910" cy="149609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4671" y="5012843"/>
              <a:ext cx="1577975" cy="228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cxnSp>
        <p:nvCxnSpPr>
          <p:cNvPr id="12" name="Straight Arrow Connector 11"/>
          <p:cNvCxnSpPr/>
          <p:nvPr/>
        </p:nvCxnSpPr>
        <p:spPr>
          <a:xfrm flipV="1">
            <a:off x="4472646" y="4074154"/>
            <a:ext cx="572684" cy="115504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749055" y="4162310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logo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8229097" y="4067593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99" y="4467200"/>
            <a:ext cx="2017321" cy="1008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112568"/>
            <a:ext cx="2284422" cy="69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417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Form </a:t>
            </a:r>
            <a:r>
              <a:rPr lang="nl-NL" dirty="0" err="1" smtClean="0"/>
              <a:t>Submit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other</a:t>
            </a:r>
            <a:r>
              <a:rPr lang="nl-NL" dirty="0" smtClean="0"/>
              <a:t> HTTP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9"/>
            <a:ext cx="8352928" cy="350865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static file server for all resources in </a:t>
            </a:r>
            <a:r>
              <a:rPr lang="en-US" sz="1500" dirty="0" smtClean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public </a:t>
            </a:r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and below</a:t>
            </a:r>
          </a:p>
          <a:p>
            <a:r>
              <a:rPr lang="en-US" sz="150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</a:rPr>
              <a:t>// AND handle forms submission to path /forms/... </a:t>
            </a: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express = require('express'); //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express</a:t>
            </a:r>
          </a:p>
          <a:p>
            <a:r>
              <a:rPr lang="en-US" sz="1600" b="1" dirty="0" err="1">
                <a:latin typeface="Lucida Console" panose="020B0609040504020204" pitchFamily="49" charset="0"/>
              </a:rPr>
              <a:t>var</a:t>
            </a:r>
            <a:r>
              <a:rPr lang="en-US" sz="1600" b="1" dirty="0">
                <a:latin typeface="Lucida Console" panose="020B0609040504020204" pitchFamily="49" charset="0"/>
              </a:rPr>
              <a:t> </a:t>
            </a:r>
            <a:r>
              <a:rPr lang="en-US" sz="1600" b="1" dirty="0" err="1">
                <a:latin typeface="Lucida Console" panose="020B0609040504020204" pitchFamily="49" charset="0"/>
              </a:rPr>
              <a:t>bodyParser</a:t>
            </a:r>
            <a:r>
              <a:rPr lang="en-US" sz="1600" b="1" dirty="0">
                <a:latin typeface="Lucida Console" panose="020B0609040504020204" pitchFamily="49" charset="0"/>
              </a:rPr>
              <a:t> = require('body-parser');</a:t>
            </a:r>
            <a:r>
              <a:rPr lang="en-US" sz="1600" dirty="0">
                <a:latin typeface="Lucida Console" panose="020B0609040504020204" pitchFamily="49" charset="0"/>
              </a:rPr>
              <a:t> // </a:t>
            </a:r>
            <a:r>
              <a:rPr lang="en-US" sz="1600" dirty="0" err="1">
                <a:latin typeface="Lucida Console" panose="020B0609040504020204" pitchFamily="49" charset="0"/>
              </a:rPr>
              <a:t>npm</a:t>
            </a:r>
            <a:r>
              <a:rPr lang="en-US" sz="1600" dirty="0">
                <a:latin typeface="Lucida Console" panose="020B0609040504020204" pitchFamily="49" charset="0"/>
              </a:rPr>
              <a:t> install body-parser</a:t>
            </a:r>
          </a:p>
          <a:p>
            <a:endParaRPr lang="en-US" sz="1600" dirty="0">
              <a:latin typeface="Lucida Console" panose="020B0609040504020204" pitchFamily="49" charset="0"/>
            </a:endParaRPr>
          </a:p>
          <a:p>
            <a:r>
              <a:rPr lang="en-US" sz="1600" dirty="0" err="1">
                <a:latin typeface="Lucida Console" panose="020B0609040504020204" pitchFamily="49" charset="0"/>
              </a:rPr>
              <a:t>var</a:t>
            </a:r>
            <a:r>
              <a:rPr lang="en-US" sz="16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bodyParser.urlencoded</a:t>
            </a:r>
            <a:r>
              <a:rPr lang="en-US" sz="1600" dirty="0">
                <a:latin typeface="Lucida Console" panose="020B0609040504020204" pitchFamily="49" charset="0"/>
              </a:rPr>
              <a:t>({ </a:t>
            </a:r>
            <a:r>
              <a:rPr lang="en-US" sz="1600" dirty="0" smtClean="0">
                <a:latin typeface="Lucida Console" panose="020B0609040504020204" pitchFamily="49" charset="0"/>
              </a:rPr>
              <a:t>extended</a:t>
            </a:r>
            <a:r>
              <a:rPr lang="en-US" sz="1600" dirty="0">
                <a:latin typeface="Lucida Console" panose="020B0609040504020204" pitchFamily="49" charset="0"/>
              </a:rPr>
              <a:t>: true}))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</a:t>
            </a:r>
            <a:r>
              <a:rPr lang="en-US" sz="1600" b="1" dirty="0">
                <a:latin typeface="Lucida Console" panose="020B0609040504020204" pitchFamily="49" charset="0"/>
              </a:rPr>
              <a:t>.post('/forms/*', function (</a:t>
            </a:r>
            <a:r>
              <a:rPr lang="en-US" sz="1600" b="1" dirty="0" err="1">
                <a:latin typeface="Lucida Console" panose="020B0609040504020204" pitchFamily="49" charset="0"/>
              </a:rPr>
              <a:t>req</a:t>
            </a:r>
            <a:r>
              <a:rPr lang="en-US" sz="16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6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600" b="1" dirty="0">
                <a:latin typeface="Lucida Console" panose="020B0609040504020204" pitchFamily="49" charset="0"/>
              </a:rPr>
              <a:t>(</a:t>
            </a:r>
            <a:r>
              <a:rPr lang="en-US" sz="1600" b="1" dirty="0" err="1">
                <a:latin typeface="Lucida Console" panose="020B0609040504020204" pitchFamily="49" charset="0"/>
              </a:rPr>
              <a:t>req.body</a:t>
            </a:r>
            <a:r>
              <a:rPr lang="en-US" sz="1600" b="1" dirty="0">
                <a:latin typeface="Lucida Console" panose="020B0609040504020204" pitchFamily="49" charset="0"/>
              </a:rPr>
              <a:t>));	    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   </a:t>
            </a:r>
            <a:r>
              <a:rPr lang="en-US" sz="1600" b="1" dirty="0" err="1">
                <a:latin typeface="Lucida Console" panose="020B0609040504020204" pitchFamily="49" charset="0"/>
              </a:rPr>
              <a:t>res.end</a:t>
            </a:r>
            <a:r>
              <a:rPr lang="en-US" sz="1600" b="1" dirty="0">
                <a:latin typeface="Lucida Console" panose="020B0609040504020204" pitchFamily="49" charset="0"/>
              </a:rPr>
              <a:t>('Thank you '+ </a:t>
            </a:r>
            <a:r>
              <a:rPr lang="en-US" sz="1600" b="1" dirty="0" err="1" smtClean="0">
                <a:latin typeface="Lucida Console" panose="020B0609040504020204" pitchFamily="49" charset="0"/>
              </a:rPr>
              <a:t>req.body.firstname</a:t>
            </a:r>
            <a:r>
              <a:rPr lang="en-US" sz="1600" b="1" dirty="0" smtClean="0">
                <a:latin typeface="Lucida Console" panose="020B0609040504020204" pitchFamily="49" charset="0"/>
              </a:rPr>
              <a:t/>
            </a:r>
            <a:br>
              <a:rPr lang="en-US" sz="1600" b="1" dirty="0" smtClean="0">
                <a:latin typeface="Lucida Console" panose="020B0609040504020204" pitchFamily="49" charset="0"/>
              </a:rPr>
            </a:br>
            <a:r>
              <a:rPr lang="en-US" sz="1600" b="1" dirty="0" smtClean="0">
                <a:latin typeface="Lucida Console" panose="020B0609040504020204" pitchFamily="49" charset="0"/>
              </a:rPr>
              <a:t>                      +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latin typeface="Lucida Console" panose="020B0609040504020204" pitchFamily="49" charset="0"/>
              </a:rPr>
              <a:t>'</a:t>
            </a:r>
            <a:r>
              <a:rPr lang="en-US" sz="1600" b="1" dirty="0" smtClean="0">
                <a:latin typeface="Lucida Console" panose="020B0609040504020204" pitchFamily="49" charset="0"/>
              </a:rPr>
              <a:t>+</a:t>
            </a:r>
            <a:r>
              <a:rPr lang="en-US" sz="1600" b="1" dirty="0" err="1">
                <a:latin typeface="Lucida Console" panose="020B0609040504020204" pitchFamily="49" charset="0"/>
              </a:rPr>
              <a:t>req.body.lastname</a:t>
            </a:r>
            <a:r>
              <a:rPr lang="en-US" sz="16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     .use(</a:t>
            </a:r>
            <a:r>
              <a:rPr lang="en-US" sz="1600" dirty="0" err="1">
                <a:latin typeface="Lucida Console" panose="020B0609040504020204" pitchFamily="49" charset="0"/>
              </a:rPr>
              <a:t>express.static</a:t>
            </a:r>
            <a:r>
              <a:rPr lang="en-US" sz="1600" dirty="0">
                <a:latin typeface="Lucida Console" panose="020B0609040504020204" pitchFamily="49" charset="0"/>
              </a:rPr>
              <a:t>(__</a:t>
            </a:r>
            <a:r>
              <a:rPr lang="en-US" sz="1600" dirty="0" err="1">
                <a:latin typeface="Lucida Console" panose="020B0609040504020204" pitchFamily="49" charset="0"/>
              </a:rPr>
              <a:t>dirname</a:t>
            </a:r>
            <a:r>
              <a:rPr lang="en-US" sz="16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		   .listen(3000);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527458" y="5178130"/>
            <a:ext cx="14847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POST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4527458" y="5555488"/>
            <a:ext cx="1340686" cy="30080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008112" cy="132250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Local</a:t>
            </a:r>
            <a:r>
              <a:rPr lang="nl-NL" dirty="0" smtClean="0"/>
              <a:t> file system</a:t>
            </a:r>
          </a:p>
          <a:p>
            <a:pPr algn="ctr"/>
            <a:endParaRPr lang="nl-NL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5341715"/>
            <a:ext cx="2194863" cy="11234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5500836"/>
            <a:ext cx="3018842" cy="13125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207" y="6237312"/>
            <a:ext cx="1921945" cy="561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Elbow Connector 18"/>
          <p:cNvCxnSpPr/>
          <p:nvPr/>
        </p:nvCxnSpPr>
        <p:spPr>
          <a:xfrm rot="5400000">
            <a:off x="5498596" y="5793052"/>
            <a:ext cx="500803" cy="382311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3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38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50468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 fs </a:t>
            </a:r>
            <a:r>
              <a:rPr lang="en-US" sz="1500" dirty="0">
                <a:latin typeface="Lucida Console" panose="020B0609040504020204" pitchFamily="49" charset="0"/>
              </a:rPr>
              <a:t>= require('fs');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departments=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fs.readFileSync</a:t>
            </a:r>
            <a:r>
              <a:rPr lang="en-US" sz="1500" dirty="0">
                <a:latin typeface="Lucida Console" panose="020B0609040504020204" pitchFamily="49" charset="0"/>
              </a:rPr>
              <a:t>('</a:t>
            </a:r>
            <a:r>
              <a:rPr lang="en-US" sz="1500" dirty="0" err="1">
                <a:latin typeface="Lucida Console" panose="020B0609040504020204" pitchFamily="49" charset="0"/>
              </a:rPr>
              <a:t>departments.json</a:t>
            </a:r>
            <a:r>
              <a:rPr lang="en-US" sz="1500" dirty="0">
                <a:latin typeface="Lucida Console" panose="020B0609040504020204" pitchFamily="49" charset="0"/>
              </a:rPr>
              <a:t>', 'utf8</a:t>
            </a:r>
            <a:r>
              <a:rPr lang="en-US" sz="1500" dirty="0" smtClean="0">
                <a:latin typeface="Lucida Console" panose="020B0609040504020204" pitchFamily="49" charset="0"/>
              </a:rPr>
              <a:t>'));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department = </a:t>
            </a:r>
            <a:r>
              <a:rPr lang="en-US" sz="1500" dirty="0" err="1">
                <a:latin typeface="Lucida Console" panose="020B0609040504020204" pitchFamily="49" charset="0"/>
              </a:rPr>
              <a:t>getDepartment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console.log(</a:t>
            </a:r>
            <a:r>
              <a:rPr lang="en-US" sz="1500" dirty="0" err="1" smtClean="0">
                <a:latin typeface="Lucida Console" panose="020B0609040504020204" pitchFamily="49" charset="0"/>
              </a:rPr>
              <a:t>JSON.stringify</a:t>
            </a:r>
            <a:r>
              <a:rPr lang="en-US" sz="1500" dirty="0" smtClean="0">
                <a:latin typeface="Lucida Console" panose="020B0609040504020204" pitchFamily="49" charset="0"/>
              </a:rPr>
              <a:t>(department</a:t>
            </a:r>
            <a:r>
              <a:rPr lang="en-US" sz="1500" dirty="0">
                <a:latin typeface="Lucida Console" panose="020B0609040504020204" pitchFamily="49" charset="0"/>
              </a:rPr>
              <a:t>));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department);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</a:t>
            </a:r>
            <a:r>
              <a:rPr lang="en-US" sz="1500" b="1" dirty="0">
                <a:latin typeface="Lucida Console" panose="020B0609040504020204" pitchFamily="49" charset="0"/>
              </a:rPr>
              <a:t>get('/departments'</a:t>
            </a:r>
            <a:r>
              <a:rPr lang="en-US" sz="1500" dirty="0">
                <a:latin typeface="Lucida Console" panose="020B0609040504020204" pitchFamily="49" charset="0"/>
              </a:rPr>
              <a:t>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	   </a:t>
            </a:r>
            <a:r>
              <a:rPr lang="en-US" sz="1500" dirty="0" err="1">
                <a:latin typeface="Lucida Console" panose="020B0609040504020204" pitchFamily="49" charset="0"/>
              </a:rPr>
              <a:t>res.send</a:t>
            </a:r>
            <a:r>
              <a:rPr lang="en-US" sz="1500" dirty="0">
                <a:latin typeface="Lucida Console" panose="020B0609040504020204" pitchFamily="49" charset="0"/>
              </a:rPr>
              <a:t>( departments);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 })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.use(</a:t>
            </a:r>
            <a:r>
              <a:rPr lang="en-US" sz="1500" dirty="0" err="1">
                <a:latin typeface="Lucida Console" panose="020B0609040504020204" pitchFamily="49" charset="0"/>
              </a:rPr>
              <a:t>express.static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'/public'))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  .listen(3000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100" dirty="0">
                <a:latin typeface="Lucida Console" panose="020B0609040504020204" pitchFamily="49" charset="0"/>
              </a:rPr>
              <a:t>function </a:t>
            </a:r>
            <a:r>
              <a:rPr lang="en-US" sz="1100" dirty="0" err="1" smtClean="0">
                <a:latin typeface="Lucida Console" panose="020B0609040504020204" pitchFamily="49" charset="0"/>
              </a:rPr>
              <a:t>getDepartment</a:t>
            </a:r>
            <a:r>
              <a:rPr lang="en-US" sz="1100" dirty="0" smtClean="0">
                <a:latin typeface="Lucida Console" panose="020B0609040504020204" pitchFamily="49" charset="0"/>
              </a:rPr>
              <a:t>(</a:t>
            </a:r>
            <a:r>
              <a:rPr lang="en-US" sz="1100" dirty="0" err="1" smtClean="0">
                <a:latin typeface="Lucida Console" panose="020B0609040504020204" pitchFamily="49" charset="0"/>
              </a:rPr>
              <a:t>depIdentifier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for (</a:t>
            </a:r>
            <a:r>
              <a:rPr lang="en-US" sz="1100" dirty="0" err="1">
                <a:latin typeface="Lucida Console" panose="020B0609040504020204" pitchFamily="49" charset="0"/>
              </a:rPr>
              <a:t>var</a:t>
            </a:r>
            <a:r>
              <a:rPr lang="en-US" sz="1100" dirty="0">
                <a:latin typeface="Lucida Console" panose="020B0609040504020204" pitchFamily="49" charset="0"/>
              </a:rPr>
              <a:t>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=0;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&lt; </a:t>
            </a:r>
            <a:r>
              <a:rPr lang="en-US" sz="1100" dirty="0" err="1">
                <a:latin typeface="Lucida Console" panose="020B0609040504020204" pitchFamily="49" charset="0"/>
              </a:rPr>
              <a:t>departments.length</a:t>
            </a:r>
            <a:r>
              <a:rPr lang="en-US" sz="1100" dirty="0">
                <a:latin typeface="Lucida Console" panose="020B0609040504020204" pitchFamily="49" charset="0"/>
              </a:rPr>
              <a:t>; 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++)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if (departments[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].DEPARTMENT_ID == </a:t>
            </a:r>
            <a:r>
              <a:rPr lang="en-US" sz="1100" dirty="0" err="1" smtClean="0">
                <a:latin typeface="Lucida Console" panose="020B0609040504020204" pitchFamily="49" charset="0"/>
              </a:rPr>
              <a:t>deptIdentifier</a:t>
            </a:r>
            <a:r>
              <a:rPr lang="en-US" sz="1100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	  return departments[</a:t>
            </a:r>
            <a:r>
              <a:rPr lang="en-US" sz="1100" dirty="0" err="1">
                <a:latin typeface="Lucida Console" panose="020B0609040504020204" pitchFamily="49" charset="0"/>
              </a:rPr>
              <a:t>i</a:t>
            </a:r>
            <a:r>
              <a:rPr lang="en-US" sz="1100" dirty="0">
                <a:latin typeface="Lucida Console" panose="020B0609040504020204" pitchFamily="49" charset="0"/>
              </a:rPr>
              <a:t>];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  }//if	  </a:t>
            </a:r>
          </a:p>
          <a:p>
            <a:r>
              <a:rPr lang="en-US" sz="1100" dirty="0">
                <a:latin typeface="Lucida Console" panose="020B0609040504020204" pitchFamily="49" charset="0"/>
              </a:rPr>
              <a:t>  }//for</a:t>
            </a:r>
          </a:p>
          <a:p>
            <a:r>
              <a:rPr lang="en-US" sz="1100" dirty="0" smtClean="0">
                <a:latin typeface="Lucida Console" panose="020B0609040504020204" pitchFamily="49" charset="0"/>
              </a:rPr>
              <a:t>}// </a:t>
            </a:r>
            <a:r>
              <a:rPr lang="en-US" sz="1100" dirty="0" err="1">
                <a:latin typeface="Lucida Console" panose="020B0609040504020204" pitchFamily="49" charset="0"/>
              </a:rPr>
              <a:t>getDepartment</a:t>
            </a:r>
            <a:endParaRPr lang="en-US" sz="1500" dirty="0">
              <a:latin typeface="Lucida Console" panose="020B0609040504020204" pitchFamily="49" charset="0"/>
            </a:endParaRPr>
          </a:p>
          <a:p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681537" y="5780003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4454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39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548680"/>
            <a:ext cx="5184576" cy="990000"/>
          </a:xfrm>
        </p:spPr>
        <p:txBody>
          <a:bodyPr/>
          <a:lstStyle/>
          <a:p>
            <a:r>
              <a:rPr lang="nl-NL" dirty="0" smtClean="0"/>
              <a:t>Handling REST GET &amp; Form POST 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8"/>
            <a:ext cx="8640960" cy="367240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380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</a:t>
            </a:r>
            <a:r>
              <a:rPr lang="en-US" sz="1500" dirty="0" smtClean="0">
                <a:latin typeface="Lucida Console" panose="020B0609040504020204" pitchFamily="49" charset="0"/>
              </a:rPr>
              <a:t>');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b="1" dirty="0">
                <a:latin typeface="Lucida Console" panose="020B0609040504020204" pitchFamily="49" charset="0"/>
              </a:rPr>
              <a:t>.use(</a:t>
            </a:r>
            <a:r>
              <a:rPr lang="en-US" sz="1500" b="1" dirty="0" err="1">
                <a:latin typeface="Lucida Console" panose="020B0609040504020204" pitchFamily="49" charset="0"/>
              </a:rPr>
              <a:t>bodyParser.urlencoded</a:t>
            </a:r>
            <a:r>
              <a:rPr lang="en-US" sz="1500" b="1" dirty="0">
                <a:latin typeface="Lucida Console" panose="020B0609040504020204" pitchFamily="49" charset="0"/>
              </a:rPr>
              <a:t>({  extended: true}))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post('/forms/department',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{ //process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console.log(</a:t>
            </a:r>
            <a:r>
              <a:rPr lang="en-US" sz="1500" b="1" dirty="0" err="1">
                <a:latin typeface="Lucida Console" panose="020B0609040504020204" pitchFamily="49" charset="0"/>
              </a:rPr>
              <a:t>JSON.stringify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req.body</a:t>
            </a:r>
            <a:r>
              <a:rPr lang="en-US" sz="1500" b="1" dirty="0">
                <a:latin typeface="Lucida Console" panose="020B0609040504020204" pitchFamily="49" charset="0"/>
              </a:rPr>
              <a:t>));	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</a:t>
            </a:r>
            <a:r>
              <a:rPr lang="en-US" sz="1500" b="1" dirty="0" err="1">
                <a:latin typeface="Lucida Console" panose="020B0609040504020204" pitchFamily="49" charset="0"/>
              </a:rPr>
              <a:t>departments.push</a:t>
            </a:r>
            <a:r>
              <a:rPr lang="en-US" sz="1500" b="1" dirty="0">
                <a:latin typeface="Lucida Console" panose="020B0609040504020204" pitchFamily="49" charset="0"/>
              </a:rPr>
              <a:t>( {"DEPARTMENT_ID":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      ,"</a:t>
            </a:r>
            <a:r>
              <a:rPr lang="en-US" sz="1500" b="1" dirty="0">
                <a:latin typeface="Lucida Console" panose="020B0609040504020204" pitchFamily="49" charset="0"/>
              </a:rPr>
              <a:t>DEPARTMENT_NAME":req.body.departmentName});			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res.end</a:t>
            </a:r>
            <a:r>
              <a:rPr lang="en-US" sz="1500" b="1" dirty="0">
                <a:latin typeface="Lucida Console" panose="020B0609040504020204" pitchFamily="49" charset="0"/>
              </a:rPr>
              <a:t>('Thank you for the new department '+ 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 smtClean="0">
                <a:latin typeface="Lucida Console" panose="020B0609040504020204" pitchFamily="49" charset="0"/>
              </a:rPr>
              <a:t>            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req.body.departmentId</a:t>
            </a:r>
            <a:r>
              <a:rPr lang="en-US" sz="1500" b="1" dirty="0">
                <a:latin typeface="Lucida Console" panose="020B0609040504020204" pitchFamily="49" charset="0"/>
              </a:rPr>
              <a:t>+" "+</a:t>
            </a:r>
            <a:r>
              <a:rPr lang="en-US" sz="1500" b="1" dirty="0" err="1">
                <a:latin typeface="Lucida Console" panose="020B0609040504020204" pitchFamily="49" charset="0"/>
              </a:rPr>
              <a:t>req.body.departmentName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    </a:t>
            </a:r>
            <a:r>
              <a:rPr lang="en-US" sz="1500" b="1" dirty="0" smtClean="0">
                <a:latin typeface="Lucida Console" panose="020B0609040504020204" pitchFamily="49" charset="0"/>
              </a:rPr>
              <a:t>})</a:t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        .</a:t>
            </a:r>
            <a:r>
              <a:rPr lang="en-US" sz="1500" dirty="0">
                <a:latin typeface="Lucida Console" panose="020B0609040504020204" pitchFamily="49" charset="0"/>
              </a:rPr>
              <a:t>get('/departments/: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', function (</a:t>
            </a:r>
            <a:r>
              <a:rPr lang="en-US" sz="1500" dirty="0" err="1">
                <a:latin typeface="Lucida Console" panose="020B0609040504020204" pitchFamily="49" charset="0"/>
              </a:rPr>
              <a:t>req</a:t>
            </a:r>
            <a:r>
              <a:rPr lang="en-US" sz="1500" dirty="0">
                <a:latin typeface="Lucida Console" panose="020B0609040504020204" pitchFamily="49" charset="0"/>
              </a:rPr>
              <a:t>, res) { 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      …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		 </a:t>
            </a:r>
            <a:r>
              <a:rPr lang="en-US" sz="1500" dirty="0" smtClean="0">
                <a:latin typeface="Lucida Console" panose="020B0609040504020204" pitchFamily="49" charset="0"/>
              </a:rPr>
              <a:t>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275856" y="5733256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720480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490550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085184"/>
            <a:ext cx="1296144" cy="1584176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164755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3275856" y="6021288"/>
            <a:ext cx="13596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Form </a:t>
            </a:r>
            <a:r>
              <a:rPr lang="nl-NL" sz="1600" i="1" dirty="0" err="1" smtClean="0"/>
              <a:t>Submit</a:t>
            </a:r>
            <a:endParaRPr lang="en-US" sz="1600" i="1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64" y="5628720"/>
            <a:ext cx="2870646" cy="9110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313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349" y="548680"/>
            <a:ext cx="5096123" cy="6211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636912"/>
            <a:ext cx="5929313" cy="30559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3019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40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smtClean="0"/>
              <a:t>Serve </a:t>
            </a:r>
            <a:r>
              <a:rPr lang="nl-NL" dirty="0" err="1" smtClean="0"/>
              <a:t>Department</a:t>
            </a:r>
            <a:r>
              <a:rPr lang="nl-NL" dirty="0" smtClean="0"/>
              <a:t> details –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external</a:t>
            </a:r>
            <a:r>
              <a:rPr lang="nl-NL" dirty="0" smtClean="0"/>
              <a:t> REST API 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express = require('express</a:t>
            </a:r>
            <a:r>
              <a:rPr lang="en-US" sz="1500" dirty="0" smtClean="0">
                <a:latin typeface="Lucida Console" panose="020B0609040504020204" pitchFamily="49" charset="0"/>
              </a:rPr>
              <a:t>'),</a:t>
            </a:r>
            <a:r>
              <a:rPr lang="en-US" sz="1500" dirty="0" err="1" smtClean="0">
                <a:latin typeface="Lucida Console" panose="020B0609040504020204" pitchFamily="49" charset="0"/>
              </a:rPr>
              <a:t>bodyParser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= require('body-parser') </a:t>
            </a:r>
            <a:r>
              <a:rPr lang="en-US" sz="1500" dirty="0" smtClean="0">
                <a:latin typeface="Lucida Console" panose="020B0609040504020204" pitchFamily="49" charset="0"/>
              </a:rPr>
              <a:t/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,   fs </a:t>
            </a:r>
            <a:r>
              <a:rPr lang="en-US" sz="1500" dirty="0">
                <a:latin typeface="Lucida Console" panose="020B0609040504020204" pitchFamily="49" charset="0"/>
              </a:rPr>
              <a:t>= require('fs'), </a:t>
            </a:r>
            <a:r>
              <a:rPr lang="en-US" sz="1500" b="1" dirty="0">
                <a:latin typeface="Lucida Console" panose="020B0609040504020204" pitchFamily="49" charset="0"/>
              </a:rPr>
              <a:t>https = require('https</a:t>
            </a:r>
            <a:r>
              <a:rPr lang="en-US" sz="1500" b="1" dirty="0" smtClean="0">
                <a:latin typeface="Lucida Console" panose="020B0609040504020204" pitchFamily="49" charset="0"/>
              </a:rPr>
              <a:t>')</a:t>
            </a:r>
            <a:r>
              <a:rPr lang="en-US" sz="1500" dirty="0" smtClean="0">
                <a:latin typeface="Lucida Console" panose="020B0609040504020204" pitchFamily="49" charset="0"/>
              </a:rPr>
              <a:t>;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>app = express()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    </a:t>
            </a:r>
            <a:r>
              <a:rPr lang="en-US" sz="1500" b="1" dirty="0" smtClean="0">
                <a:latin typeface="Lucida Console" panose="020B0609040504020204" pitchFamily="49" charset="0"/>
              </a:rPr>
              <a:t>.</a:t>
            </a:r>
            <a:r>
              <a:rPr lang="en-US" sz="1500" b="1" dirty="0">
                <a:latin typeface="Lucida Console" panose="020B0609040504020204" pitchFamily="49" charset="0"/>
              </a:rPr>
              <a:t>get('/</a:t>
            </a:r>
            <a:r>
              <a:rPr lang="en-US" sz="1500" b="1" dirty="0" err="1">
                <a:latin typeface="Lucida Console" panose="020B0609040504020204" pitchFamily="49" charset="0"/>
              </a:rPr>
              <a:t>departmentdetails</a:t>
            </a:r>
            <a:r>
              <a:rPr lang="en-US" sz="1500" b="1" dirty="0">
                <a:latin typeface="Lucida Console" panose="020B0609040504020204" pitchFamily="49" charset="0"/>
              </a:rPr>
              <a:t>/: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', function (</a:t>
            </a:r>
            <a:r>
              <a:rPr lang="en-US" sz="1500" b="1" dirty="0" err="1">
                <a:latin typeface="Lucida Console" panose="020B0609040504020204" pitchFamily="49" charset="0"/>
              </a:rPr>
              <a:t>req</a:t>
            </a:r>
            <a:r>
              <a:rPr lang="en-US" sz="1500" b="1" dirty="0">
                <a:latin typeface="Lucida Console" panose="020B0609040504020204" pitchFamily="49" charset="0"/>
              </a:rPr>
              <a:t>, res) </a:t>
            </a:r>
            <a:r>
              <a:rPr lang="en-US" sz="1500" b="1" dirty="0" smtClean="0">
                <a:latin typeface="Lucida Console" panose="020B0609040504020204" pitchFamily="49" charset="0"/>
              </a:rPr>
              <a:t>{</a:t>
            </a:r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/>
            </a:r>
            <a:br>
              <a:rPr lang="en-US" sz="1500" b="1" dirty="0" smtClean="0">
                <a:latin typeface="Lucida Console" panose="020B0609040504020204" pitchFamily="49" charset="0"/>
              </a:rPr>
            </a:br>
            <a:r>
              <a:rPr lang="en-US" sz="1500" b="1" dirty="0">
                <a:latin typeface="Lucida Console" panose="020B0609040504020204" pitchFamily="49" charset="0"/>
              </a:rPr>
              <a:t>	   </a:t>
            </a: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 = </a:t>
            </a:r>
            <a:r>
              <a:rPr lang="en-US" sz="1500" dirty="0" err="1">
                <a:latin typeface="Lucida Console" panose="020B0609040504020204" pitchFamily="49" charset="0"/>
              </a:rPr>
              <a:t>req.params</a:t>
            </a:r>
            <a:r>
              <a:rPr lang="en-US" sz="1500" dirty="0">
                <a:latin typeface="Lucida Console" panose="020B0609040504020204" pitchFamily="49" charset="0"/>
              </a:rPr>
              <a:t>['</a:t>
            </a:r>
            <a:r>
              <a:rPr lang="en-US" sz="1500" dirty="0" err="1">
                <a:latin typeface="Lucida Console" panose="020B0609040504020204" pitchFamily="49" charset="0"/>
              </a:rPr>
              <a:t>departmentId</a:t>
            </a:r>
            <a:r>
              <a:rPr lang="en-US" sz="1500" dirty="0">
                <a:latin typeface="Lucida Console" panose="020B0609040504020204" pitchFamily="49" charset="0"/>
              </a:rPr>
              <a:t>'];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	</a:t>
            </a:r>
            <a:r>
              <a:rPr lang="en-US" sz="1500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department = </a:t>
            </a:r>
            <a:r>
              <a:rPr lang="en-US" sz="1500" b="1" dirty="0" err="1">
                <a:latin typeface="Lucida Console" panose="020B0609040504020204" pitchFamily="49" charset="0"/>
              </a:rPr>
              <a:t>getDepartment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departmentId</a:t>
            </a:r>
            <a:r>
              <a:rPr lang="en-US" sz="1500" b="1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// </a:t>
            </a:r>
            <a:r>
              <a:rPr lang="en-US" sz="1500" b="1" dirty="0">
                <a:latin typeface="Lucida Console" panose="020B0609040504020204" pitchFamily="49" charset="0"/>
              </a:rPr>
              <a:t>get employee details for department from remote API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https.get</a:t>
            </a:r>
            <a:r>
              <a:rPr lang="en-US" sz="1500" b="1" dirty="0">
                <a:latin typeface="Lucida Console" panose="020B0609040504020204" pitchFamily="49" charset="0"/>
              </a:rPr>
              <a:t>({ host: </a:t>
            </a:r>
            <a:r>
              <a:rPr lang="en-US" sz="1500" b="1" dirty="0" smtClean="0">
                <a:latin typeface="Lucida Console" panose="020B0609040504020204" pitchFamily="49" charset="0"/>
              </a:rPr>
              <a:t>'data-api-oraclecloud.com', port</a:t>
            </a:r>
            <a:r>
              <a:rPr lang="en-US" sz="1500" b="1" dirty="0">
                <a:latin typeface="Lucida Console" panose="020B0609040504020204" pitchFamily="49" charset="0"/>
              </a:rPr>
              <a:t>: 443</a:t>
            </a:r>
            <a:r>
              <a:rPr lang="en-US" sz="1500" b="1" dirty="0" smtClean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        path</a:t>
            </a:r>
            <a:r>
              <a:rPr lang="en-US" sz="1500" b="1" dirty="0">
                <a:latin typeface="Lucida Console" panose="020B0609040504020204" pitchFamily="49" charset="0"/>
              </a:rPr>
              <a:t>: '/departments/'+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departmentId</a:t>
            </a:r>
            <a:r>
              <a:rPr lang="en-US" sz="1500" b="1" dirty="0" smtClean="0">
                <a:latin typeface="Lucida Console" panose="020B0609040504020204" pitchFamily="49" charset="0"/>
              </a:rPr>
              <a:t>, method</a:t>
            </a:r>
            <a:r>
              <a:rPr lang="en-US" sz="1500" b="1" dirty="0">
                <a:latin typeface="Lucida Console" panose="020B0609040504020204" pitchFamily="49" charset="0"/>
              </a:rPr>
              <a:t>: 'GET'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 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}, </a:t>
            </a:r>
            <a:r>
              <a:rPr lang="en-US" sz="1500" b="1" dirty="0">
                <a:latin typeface="Lucida Console" panose="020B0609040504020204" pitchFamily="49" charset="0"/>
              </a:rPr>
              <a:t>function </a:t>
            </a:r>
            <a:r>
              <a:rPr lang="en-US" sz="1500" b="1" dirty="0" err="1">
                <a:latin typeface="Lucida Console" panose="020B0609040504020204" pitchFamily="49" charset="0"/>
              </a:rPr>
              <a:t>handleRemoteResponse</a:t>
            </a:r>
            <a:r>
              <a:rPr lang="en-US" sz="1500" b="1" dirty="0">
                <a:latin typeface="Lucida Console" panose="020B0609040504020204" pitchFamily="49" charset="0"/>
              </a:rPr>
              <a:t>(</a:t>
            </a:r>
            <a:r>
              <a:rPr lang="en-US" sz="1500" b="1" dirty="0" err="1">
                <a:latin typeface="Lucida Console" panose="020B0609040504020204" pitchFamily="49" charset="0"/>
              </a:rPr>
              <a:t>resp</a:t>
            </a:r>
            <a:r>
              <a:rPr lang="en-US" sz="1500" b="1" dirty="0">
                <a:latin typeface="Lucida Console" panose="020B0609040504020204" pitchFamily="49" charset="0"/>
              </a:rPr>
              <a:t>) {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var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body="";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("data", function(chunk) </a:t>
            </a:r>
            <a:r>
              <a:rPr lang="en-US" sz="1500" b="1" dirty="0" smtClean="0">
                <a:latin typeface="Lucida Console" panose="020B0609040504020204" pitchFamily="49" charset="0"/>
              </a:rPr>
              <a:t>{body += chunk;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resp.on</a:t>
            </a:r>
            <a:r>
              <a:rPr lang="en-US" sz="1500" b="1" dirty="0">
                <a:latin typeface="Lucida Console" panose="020B0609040504020204" pitchFamily="49" charset="0"/>
              </a:rPr>
              <a:t>("end", function() { 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		</a:t>
            </a:r>
            <a:r>
              <a:rPr lang="en-US" sz="1500" b="1" dirty="0" smtClean="0">
                <a:latin typeface="Lucida Console" panose="020B0609040504020204" pitchFamily="49" charset="0"/>
              </a:rPr>
              <a:t>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department.employees</a:t>
            </a:r>
            <a:r>
              <a:rPr lang="en-US" sz="1500" b="1" dirty="0" smtClean="0">
                <a:latin typeface="Lucida Console" panose="020B0609040504020204" pitchFamily="49" charset="0"/>
              </a:rPr>
              <a:t> </a:t>
            </a:r>
            <a:r>
              <a:rPr lang="en-US" sz="1500" b="1" dirty="0">
                <a:latin typeface="Lucida Console" panose="020B0609040504020204" pitchFamily="49" charset="0"/>
              </a:rPr>
              <a:t>= </a:t>
            </a:r>
            <a:r>
              <a:rPr lang="en-US" sz="1500" b="1" dirty="0" err="1">
                <a:latin typeface="Lucida Console" panose="020B0609040504020204" pitchFamily="49" charset="0"/>
              </a:rPr>
              <a:t>JSON.parse</a:t>
            </a:r>
            <a:r>
              <a:rPr lang="en-US" sz="1500" b="1" dirty="0">
                <a:latin typeface="Lucida Console" panose="020B0609040504020204" pitchFamily="49" charset="0"/>
              </a:rPr>
              <a:t>(body);</a:t>
            </a: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  </a:t>
            </a:r>
            <a:r>
              <a:rPr lang="en-US" sz="1500" b="1" dirty="0" err="1" smtClean="0">
                <a:latin typeface="Lucida Console" panose="020B0609040504020204" pitchFamily="49" charset="0"/>
              </a:rPr>
              <a:t>res.send</a:t>
            </a:r>
            <a:r>
              <a:rPr lang="en-US" sz="1500" b="1" dirty="0" smtClean="0">
                <a:latin typeface="Lucida Console" panose="020B0609040504020204" pitchFamily="49" charset="0"/>
              </a:rPr>
              <a:t>(department</a:t>
            </a:r>
            <a:r>
              <a:rPr lang="en-US" sz="1500" b="1" dirty="0">
                <a:latin typeface="Lucida Console" panose="020B0609040504020204" pitchFamily="49" charset="0"/>
              </a:rPr>
              <a:t>); </a:t>
            </a:r>
            <a:r>
              <a:rPr lang="en-US" sz="1500" b="1" dirty="0" smtClean="0">
                <a:latin typeface="Lucida Console" panose="020B0609040504020204" pitchFamily="49" charset="0"/>
              </a:rPr>
              <a:t>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 smtClean="0">
                <a:latin typeface="Lucida Console" panose="020B0609040504020204" pitchFamily="49" charset="0"/>
              </a:rPr>
              <a:t>         });</a:t>
            </a:r>
            <a:endParaRPr lang="en-US" sz="1500" b="1" dirty="0">
              <a:latin typeface="Lucida Console" panose="020B0609040504020204" pitchFamily="49" charset="0"/>
            </a:endParaRPr>
          </a:p>
          <a:p>
            <a:r>
              <a:rPr lang="en-US" sz="1500" b="1" dirty="0">
                <a:latin typeface="Lucida Console" panose="020B0609040504020204" pitchFamily="49" charset="0"/>
              </a:rPr>
              <a:t>	</a:t>
            </a:r>
            <a:r>
              <a:rPr lang="en-US" sz="1500" b="1" dirty="0" smtClean="0">
                <a:latin typeface="Lucida Console" panose="020B0609040504020204" pitchFamily="49" charset="0"/>
              </a:rPr>
              <a:t> }) </a:t>
            </a:r>
            <a:r>
              <a:rPr lang="en-US" sz="1500" dirty="0">
                <a:latin typeface="Lucida Console" panose="020B0609040504020204" pitchFamily="49" charset="0"/>
              </a:rPr>
              <a:t>		 </a:t>
            </a:r>
            <a:endParaRPr lang="en-US" sz="1500" dirty="0" smtClean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smtClean="0">
                <a:latin typeface="Lucida Console" panose="020B0609040504020204" pitchFamily="49" charset="0"/>
              </a:rPr>
              <a:t>   .</a:t>
            </a:r>
            <a:r>
              <a:rPr lang="en-US" sz="1500" dirty="0">
                <a:latin typeface="Lucida Console" panose="020B0609040504020204" pitchFamily="49" charset="0"/>
              </a:rPr>
              <a:t>listen(3000</a:t>
            </a:r>
            <a:r>
              <a:rPr lang="en-US" sz="1500" dirty="0" smtClean="0">
                <a:latin typeface="Lucida Console" panose="020B0609040504020204" pitchFamily="49" charset="0"/>
              </a:rPr>
              <a:t>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endParaRPr lang="en-US" sz="16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67570" y="6079721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en-US" sz="1600" i="1" dirty="0"/>
          </a:p>
        </p:txBody>
      </p:sp>
      <p:cxnSp>
        <p:nvCxnSpPr>
          <p:cNvPr id="10" name="Elbow Connector 9"/>
          <p:cNvCxnSpPr/>
          <p:nvPr/>
        </p:nvCxnSpPr>
        <p:spPr>
          <a:xfrm flipV="1">
            <a:off x="3347864" y="5813974"/>
            <a:ext cx="2592288" cy="322294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ight Arrow 2"/>
          <p:cNvSpPr/>
          <p:nvPr/>
        </p:nvSpPr>
        <p:spPr>
          <a:xfrm>
            <a:off x="7092280" y="5634016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668344" y="5720480"/>
            <a:ext cx="1296144" cy="948880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Local</a:t>
            </a:r>
            <a:r>
              <a:rPr lang="nl-NL" sz="1400" dirty="0" smtClean="0"/>
              <a:t> file system</a:t>
            </a:r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</p:txBody>
      </p:sp>
      <p:pic>
        <p:nvPicPr>
          <p:cNvPr id="17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6175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7704348" y="6236763"/>
            <a:ext cx="1152128" cy="36058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departments</a:t>
            </a:r>
            <a:r>
              <a:rPr lang="nl-NL" sz="1200" dirty="0" smtClean="0"/>
              <a:t/>
            </a:r>
            <a:br>
              <a:rPr lang="nl-NL" sz="1200" dirty="0" smtClean="0"/>
            </a:br>
            <a:r>
              <a:rPr lang="nl-NL" sz="1200" dirty="0" smtClean="0"/>
              <a:t>.</a:t>
            </a:r>
            <a:r>
              <a:rPr lang="nl-NL" sz="1200" dirty="0" err="1" smtClean="0"/>
              <a:t>json</a:t>
            </a:r>
            <a:endParaRPr lang="en-US" sz="1200" dirty="0"/>
          </a:p>
        </p:txBody>
      </p:sp>
      <p:sp>
        <p:nvSpPr>
          <p:cNvPr id="16" name="Rounded Rectangle 15">
            <a:hlinkClick r:id="rId4"/>
          </p:cNvPr>
          <p:cNvSpPr/>
          <p:nvPr/>
        </p:nvSpPr>
        <p:spPr>
          <a:xfrm>
            <a:off x="8280413" y="4725144"/>
            <a:ext cx="684076" cy="78209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1200" dirty="0" smtClean="0"/>
              <a:t>REST API</a:t>
            </a:r>
            <a:endParaRPr lang="en-US" sz="1200" dirty="0"/>
          </a:p>
        </p:txBody>
      </p:sp>
      <p:sp>
        <p:nvSpPr>
          <p:cNvPr id="19" name="Right Arrow 18"/>
          <p:cNvSpPr/>
          <p:nvPr/>
        </p:nvSpPr>
        <p:spPr>
          <a:xfrm>
            <a:off x="7122528" y="4985944"/>
            <a:ext cx="1193887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373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now</a:t>
            </a:r>
            <a:r>
              <a:rPr lang="nl-NL" dirty="0" smtClean="0"/>
              <a:t> for a real USP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 descr="http://gpssystems.net/wp-content/uploads/2011/02/business-software-scalability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5603" y="1268760"/>
            <a:ext cx="4883498" cy="5978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053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Access speed for data </a:t>
            </a:r>
            <a:r>
              <a:rPr lang="nl-NL" dirty="0" err="1" smtClean="0"/>
              <a:t>retrieved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various</a:t>
            </a:r>
            <a:r>
              <a:rPr lang="nl-NL" dirty="0" smtClean="0"/>
              <a:t> 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07504" y="6525344"/>
            <a:ext cx="8211600" cy="3600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200" dirty="0" smtClean="0"/>
              <a:t>Source: </a:t>
            </a:r>
            <a:r>
              <a:rPr lang="nl-NL" sz="1200" dirty="0" err="1" smtClean="0"/>
              <a:t>Beginning</a:t>
            </a:r>
            <a:r>
              <a:rPr lang="nl-NL" sz="1200" dirty="0" smtClean="0"/>
              <a:t> Node.js - </a:t>
            </a:r>
            <a:r>
              <a:rPr lang="en-US" sz="1200" dirty="0"/>
              <a:t>by </a:t>
            </a:r>
            <a:r>
              <a:rPr lang="en-US" sz="1200" dirty="0" err="1"/>
              <a:t>Basarat</a:t>
            </a:r>
            <a:r>
              <a:rPr lang="en-US" sz="1200" dirty="0"/>
              <a:t> Ali Syed </a:t>
            </a:r>
            <a:r>
              <a:rPr lang="en-US" sz="1200" dirty="0" err="1" smtClean="0"/>
              <a:t>Apress</a:t>
            </a:r>
            <a:r>
              <a:rPr lang="en-US" sz="1200" dirty="0" smtClean="0"/>
              <a:t>, released</a:t>
            </a:r>
            <a:r>
              <a:rPr lang="en-US" sz="1200" dirty="0"/>
              <a:t>: December 2014</a:t>
            </a:r>
          </a:p>
        </p:txBody>
      </p:sp>
      <p:pic>
        <p:nvPicPr>
          <p:cNvPr id="1026" name="Picture 2" descr="9781484201886_Fig02-0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132856"/>
            <a:ext cx="7718276" cy="3667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6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155575" y="-12271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8" descr="data:image/jpeg;base64,/9j/4AAQSkZJRgABAQAAAQABAAD/2wCEAAkGBxASEhUSExMVFRUWGBkXFxYWGBkVGBgXFRcXFxUVHRkYHyggHx4lGxYXIjEhJiorLi4uHR8zODMsNygtLisBCgoKDg0OFxAQFy0fIB0tLS0tKy0rLS0tLSstKy0tLTMtKy0tLS0tKys3Ky0tKywtMS0tNS0tLS0tKystKys3Lf/AABEIALoBDwMBIgACEQEDEQH/xAAcAAEAAgMBAQEAAAAAAAAAAAAABgcDBAUCCAH/xABDEAACAQIEAwUFBgQCCQUAAAABAgMAEQQSITEFBkETIlFhcQcyUoGRFCNCYqGxcsHR8DOCJENTc4Oi0uHxFWOSssL/xAAaAQEBAQEBAQEAAAAAAAAAAAAAAQIDBQQG/8QAKBEBAAMAAQIEBQUAAAAAAAAAAAECEQMSIQQxUYEFEyJB0RVSkaHw/9oADAMBAAIRAxEAPwC8aUpQKUpQKUpQKUpQKUpQKUpQKUpQKUpQKVrYzHxxWztYt7q7s1tSAo1PyqGce5i4lJdMLh+zX/aO0ef1ALWX53+VBKeNcew2EUNPKqXNlW92YnZVXck1BcX7RJZZgkWTDR63llXtDoCRdV2BtbrvUPxvIOMnkM033jE69piA3y6/S9YsdydxZtEbCxr5Td4/PJYfL61RIJOfuIFg4ZVA17MIMu2oN9T9atHl7iJxOGinK5TIuYr4V8+Sez7jaG4s/mmJBP0YiulhMRxvBqySwYlYtCzRd61hqxEZt01PdPmaD6CpVY8re0fMoEpEqbdovvC+2YH+dj61PoONYZ07RZky+JIWxPQg6ipg6FK/Aa/aBSlKBSlKBSlKBSlKBSlKBSlKBSlKBSlKBSlKBSlKBSsGNxkcKGSR1RF3ZjYCq94n7RpcQWi4XD2ljZsRL3YV9PE+Wp8qCf8AEOIQwIZJZFjUdWNvkOpPkKrPmL2rhmMOCUlvjymR/VYlBt6t9K5w5XM7drjsRJiXP4QxjiHkAO8QPC4HlUh4fg4oVyRRpGvgihB87b/Ogg0GH4vNL26xSiTpLiHSPQ3FsrZmtYnTLauxFy7xZ/fx6R+So0n/AECpctZkqjnx8IlPvYgn0QD/APVa2G5TdZDIcdiGuScjBMgubgAW0t0qQJWZaDSfh0hBtMQdbEoDZrWDWuL+Nqjc/KvFyuUcTjkHXPB2ZIO+qE1NFrMtBR/FPZxxaKQywRo3+4lGbz7sgXQ/DqPKtMcVngITHQSQHbtGjKgnwKkW+an5V9ArXuWFXUo6hlOhVgGU+RB0oKv4FzbNAoMTiSL4b5k+RGq/3cVYnA+bcNiLAnspD+BzufJtj+/lUe4l7N8GxL4YthJDv2WsTeTwt3SPSxqGcb4Xi8GP9JQCO9vtEN3h8s4IzRfO6+dXzRetKqHgPOOJwwAY9rFpYMb6HbK/h4XuKsXgfMuGxQsjZX6xv3W+XQ/K9TF12aUpUClKUClKUClKUClKUClKUClKUCleXcAEkgAaknQCoVzB7R8NETHhwJ5AD3gbRLbcluv+W9BNJpVRSzMFUC5JNgB4kmq+5p9qeGgBGHAlI3kNxGPTS7nyGh8ar/m7jeJncCbEpKmVZAIiViXMua2Xow63uRWbk/gebLi5h5wRke6Ok7D4j+HwGu5Fg3lwGL4gwn4i75N0w18ot0LhfdG3cGvxHpUmhRVUKoCqosFUAADwAGgryDXpaKyrWZKwrWZKDMtZlrCtGxKg5b3b4V1I9fD52ojdSsq1orM51CgfxN/0i361sI0n5Po39aaY21rKtaquw3W/8Jufo1v3rPBKrbHUbg6MPVTqKo2VrMtYVrMtB7FemUEWOoOhB6jwryK90Fdcz8itFmnwC3XUyYMWCtfUvCT7j/k91vI1EsPMGAeNja5tupBU2II3VgdCOlXnVb+0ngPYk8RhHc0+1xqCcw0C4kAbMt+94rcnakSPPBufJ4LJMO1TxJs4Hk34vn9asLg/HcNiheGQMeqnRh6qdfntVKtYjoQfofA1hw6ydoOwLGRe8FjuXFhckZddqswj6CpVW8v+0aVO5ilMgGmdQBIP4l0B+VvnVicK4vh8SueGRXHUA6jyK7g+tTFb1KUqBSlKBSlKBSlQ7m32j8PwIKmQSy7CKMgm/gx2H7+VBMb1BubfadgcHdEbt5h+BPdB/M+w+V6qPnDn/ieNVr3gg6xpobeLn3j59K5fDeUmmZY/tMUczRrL2TLIWCuMy3YDLmK961/1oMvNXtBx+Na0knZx30ij0X5+PzrncO4pmOR/k6i5HkyjVvUa+td5PZnPmGaZGB3yAi2o+L+9K0cbwCKKPtommR0dFyyoV7XtD/qzuHSxLKQNBemmNzhXDftGISE+4PvJbbFEI7n+ZiB6Zqsq9RHkOK7YmXqWSMHyVc5+rSfpUtosPYr2tYxXsUGVazJWBazJQecRKdEU2J1JG4Hl5nxrVPFMLFIsBkRJGNlQnUk2Nr/EcwNibm48a3MTAVKv0dd/NSbj6EGsCxQLKuIdEzKR3yAGt7oGbfwA+VRXA5nkGNb7Lh4HxLQSfeOJRBBG9tUZzfOwsNFFxrY13+AvjwQky4ZUAsOykklcAbXz6t63rzy5h4VwywRuGRGkUODoxLsxYn49QGVtbqdCLE8/h2GmSYnIIkaTO8kuJExIBvliiBNswBHS19jYCiO9JgsccWrjFIMMRdYljvmAChgSdzfNrcEXGhsRW9xbEFMtopWOlpYwGyEm1rXzHa5W1iLVp4uHESBjC4ib/VmQErclcxy7glQwzWNrjTStvluHGJEFxcqSy/Egtp4EgAH1sNPrVG9wvF9opzDK6MY5FGwdN7eRBDDyYV0FqLco4oTS42ZTdJZ1ZD4qkawKw8Q3YFh5FT1qUrVR7Fe68CvdB+14liV1KsAysCrA7EEWI+le6CgoUYQ4aWfBkk/Z5Cik7mJhni/5WA+VRXGcLxnbmWNghvdZFkyEfMd4G9WF7QIgvF5SPx4WFz6h5EH6KKjXEZolQmRgo6G+t7dPE/WqPeM4zO8UYnjWbEl8vbR2QsuXRZDYAtf8VthbWvfDeITYbEQzrIAFyuQt9Qfejb4hYkeA31rm4zm9cTKC6kEhUzBQBZAFUlQSdh5n9q9TMOlmvsVOYHzFvT9KQPozgnFY8VCs0d8rXtfyNj+tbkMyuMysGHipBGmh1FfM/wBoxSRNGkkgjlNmiViEawJObW3rbTx8KnHsVwkiTy2dsgW7KpIjzNcKbbE2G/lUkXHSlcPmHmrDYMWds0nSNNW+fgPWoO5UX5r58wPDwRLJmk6RJ3m+fh86rXm/2kYqRTlPYRbZUN3a+wL2v9LedVHi52kYu25/QdBVFr4nmvi/GGdID9lw6rmYrfOUJAB8WuSNrC2u1cbiHAMPgo2kMqtIoBs/+K5JtZSSfG5sNgdai8fMGIR1aAtEwygFSc+wAAI8fAb6b1YXLfJLs32riJMs7nN2T62PxSEe+2g7uw636RYRXgvL+Lx9jYR4ct3m90ML3bIN3Ou/u3NW3kUEAAC/dUaDbZR6AfpWdh526aAaDyB0rF2KZWzbfi1sSupuSeikk2OgN7aaCNRDzLGV33te2lweoPgb6WqCe0suYMLMVKlJzdWPiptrfY5Ott9qlB4whBMKNKDuy2jjcj3Wzue9pYZluKgPOc3EsUpVsK0cSEMFjKy5jcC7FdbgE2AAG9CXc5BmUpiApBAlVgQb6PEtv1U1KhVVezjH9himie69soSzAqc63Kb+PeHzFWpVSHsV7FYxXoURlU1lQ1hWsqmg6ELhk7NgSPAaN5FSdMwudDuCR66WN4UJIyrKJoja9gfwkEZk95SCB/Wva1kxcZlQIzuLaqyMVdD4qw/Y3HlTDWnwrDxRKEhAVRpZfLa53PzrFx/gJxSoFmeEqTfIO64bKe8AQbjLowIIzGtTG8Ax0mn/AKj2i9BicPHIw/4iFWrQbkfFvo2Kw4/4Er/8ry5aYalc3FsPhVCyzi4FgCc8rEeCLdmJ8hrUd4hzHNjXOEwsbC4765sshXY9qy3GHiPXUysLgBd6z8N9neHRcss80q9UQJhYz4grAAbf5qmHDcDDBGIoY0ijGyIAov4+Z8zc0weeAcLXDRCMEM27sBlDNYDReigBVVeiqo6XrqrWFTWRTVRlFe6xg17vQeqV+Xrncw8YXCYeSdhcqLInV5G0jQerEeguelBVnO83acTxDjZEigHqgLv+sgqssTHJiZ3y3IDFQT7qqDYf1qZSzHUs2Z2YuzHdnc3Y/U1z8PEkanIoVS2upsC2w0uSTpZFBPlVHPwPBhEwcuDbcMoYG+mXKQb3vaw18Lb104Mq3VUGhsfIk3bMfitr2YJO2Yjr+SmxIN7g2OtiRbW5U/dqbnuKc3xNpapFylyjicVN2ciGJEHfYZSqAgFYlCnLmsQbC9r6ipI4/DcBiMVIIokLsfoAPE7AD5Dy1q7OSeWhgYSpIaRzmdhttYKL9Br9TXT4NwaDCx9nCgUdTuWPiTuTXQrMKrr2jc1TRyfZcNIqvkzuFNpCCdQpOgsLE9bGq84nLGWLrnVSqlu1YMQ2W8hLDcXvr/4re9sWFWHHrm7iyKJYZRo0Ug7sguPwmyt5E+G0Sx8ks8bQMAMQLEAWCzKupKkaZuuXY203sNwjicQxZnkFiFQGy5tAL6F2/vQVYmG9meGxEKGHHrIgOrxorAuRqDZrg26GxqBcC4FLiGTVI0ZsoMrFMxBsyqACb9CbACu/wybFcLcyqjiQymKWNjdXU5THHlF7tckgjUdLGoLD4PyVDDOk7N2jRiyLlCqrEWznUksBoPDf07mGwSRghSxBYsczFtTva+2w2+d6w8v8egxsZeK4ZbCSJvfiY9D4g9GGh20IIroyoOhvWW4asrBQWJsALk+AGpJ8rVUfH+YX4hiY8PG5EBde4t++uYZi/wAWmtth5mrE52D/AGDE5L5uyO24H4v+W9VxyBwu0+e1yqMfmbCw87ZvWszOS6U45tWZ9Ep4rxUrmK2VVNmkYZhnILdlGgIzSZdTchEGpOlq1OHSTSOFyYl82ovMsTW30jjVTb/5epqT8N4FDMEzalO3YDfvTOJEmI6hWGo8vK1crmbgxjmLJEZVc52BlATPZgSCpzgAm4uVIsNbVpz13OI8Kh7IAKZSoDntLMbXF7MdCUNvhNa4kP8AfjWhh8XPIjJI4ftCc50KKrABwCNGZgLHLdVHUka+OFcQeUyBoJYsjWBkGjj4h+vj018IQ6ol8q9rL5VyeIcXw8BAlkCsdQoDO5HjlQE1kj4itmYrIiKuYuyHKfIWuSfK3Q1SXSkxaILsbDzPgCT+gJ+RrLFi1K5gQVIuGBBBFr3vta3WojxPmbh7LkkBkF72IC6jYi7KQfSufhedHZxHBFEsSkLcCaXIo/EeyXLoNbAn160TssPhuOjmXOjArci+wuLePSzKb+BBF66CIdbAtbcAEne1wBqR57VXvBeJlmOV0llv91h8MksUIZgQ0k8xUFSBfTNpcaXAqRpieIN/hxQ4eZVymeQ9uLMcxjivqy21LNrcAa7h31EjjcbddrHQ+ljWdHHjUXXg+NkuZ+IyMW97sYooQ3gCSGNradK6HCuCLCCBNiHuQSZJMxuNBbTQW6DStCQKayqa1kasymqjYU1kU1rqayg0VmU1kvWAGtLjXHMPhEzzPlv7qjV3/hX+ZsB1IqI6OIxCRozuwRFBLMxsABuSapznDmQ4yYNqsMdxChvck6NKy/GRoBuqk9Wa3exQxPEgJsSfsuBU51QkXa3uubjU9cx7o/CG96oRzNjsOcQDgwY40TJpe7nXM5Y965va98x20GhDBK4Au2p+D/qI/wDouu9ymhrUxEzOVH5gAAPU5QBsL9B87nWtrgHBMTjJBFAma1gze6ka+Z2A/KNfAVdPKPImGwQWRgJcQB/ikaKTuEXp671BEOTvZs8mWXGXjTcQjR2/j+EeQ19KtbCYWOJBHGioiiwVQAB8hWalApSlBE/aHyXHxOALmyTR3MT9ASNVYdVNh6b1894rDvh3bB4xGjKHQ65ozfuup6xk66eduor6wqK8+ckwcSis1knUfdzAXK9ch8UPUfMUFL8N47iY8sJlyMTmWRFjPbq4s2R2HckYW6hW6678zi8Uq5DHcpEcys7AySTOTYm2pcfUsdq1sdhZcFI+DxkZyg7b5b6iWI7FTv567G9fuLiL5Fkls1wcPigTZj+FXPRhbR9xbXaqLO5R5fbDiOSNIzI/cxrSs+dWXITHGoFhf3rnUkp02lrL5VWXs645jYpuwxAaRZJFjdixeRHa6xOQdWF+6Tf3WX4RVk4XGwzZuykSTKcrdm6vlYdDlJsd6y6WnZ1gxuHDo6EkB1KkjQgMLG1QrgHA5sI0qvZtBkdQQCBfveRAJuOmm9T6RCNwQfPSteSIP3T106/yqTH3aryTFZrHlKBcyczYaLGSFGmIZwHFoxEHZATYFg4F9C4A67m1cObnZB2l4CWBHZ2IyEX1zMVzCy2sRub7CuBzRKj4qZklY2dgcwynMhKm2XQju6HS/XWuMJT4n61O6dkpk54xTaqsKX/K7H6s9j9K0MXzDiZMuZ17rBwAiKMy6qTYXt5E2PWuPI4sDfU3uLW/zeGtYxMfCrDEy9vO5YvnJa982Y3v473vUn4PihiAZMZhHxsaGzSRSN28dxoXQNZksLBmAGls3Soll8Tat/hyYiNw8LPHIuoZGysNjoQfTStMrE4PiOBNbs0gU+EqgMPC5ckfrU0w5AUBLBRtlsFt5ZdPpVD8QxRka8sYEn4nQZGY9WdfdLE7nQ1jwPEsRCfuZ5I/4WK/UbGg+gxIfGsiGqXwftA4jH7zJKPzoLn/ADJauvD7VJR7+FQ+kjJ+hU1VWujVnRqrzg3tHTEyxwR4WQySEKAHUgHqSSB3QLkm2gBqwXmA00yjqdLefzJrlflrTNbpxzbybKNWVXqDca5wngey4Udm2YJJI5DMYyFe8QAK6nS51HncDjTc841tFMaX2ypc/Vyf2rrE7GwxMZOStdDXO4jzLg4LiSZcw3RPvH9LLt87VUvEuK4tyVnlmNt0dioFwCLpoNiDtsa5Jn6LYAa30AA8ddB61UT/AI37SJCCMOgiHxvZ5PUKO4vzzVweAcXgSafEY5WlkVUMauczNIxY5mB8AqkX2BuBtUVecDa9/iNwflfUep738O9ZuFcMxGLlEMKGRzrYbKCdWY7KPEnfzNTR0eZeacRjWu5yoPdjW+UeBPi3nUm5M9mk+JtLis0MO4T3ZX+R9weuvkKmvJPs5gwdpZ7TT7gkfdxn8inc/mOvhap1UGrwzh0OHjWKFFRF2VR+p8T5mtqlKBSlKBSlKBSlKCN87cn4fiUOSTuyLfspR7yE/upsLg188cU4biOHTPhcVHdTqR+F1Ogljbx0/TWxAI+q64fN3K+G4jAYZl13SQAZ426Mp/cbGg+fuG8RfDFJFkvGNIZ7Zuz6CKReqg2FjqPTSsHFHxKscPEkUSSFW/0UMiyH8KuWZm0LaKWKi4IFjevzjfBcTwrEGDEKWjc309yZBpnX8wFrrp4HQ3qWYrl2HEYRJsLK8iADMRpLEwuNhuu/d9bdQaMPImImwkzxYnEgw9m5yli6iRZIlDKRm075Hd0N9b6WlvE+ZsLHDLKsoZkQkKA1y2yixA6kVSOKwmJjmCXd3fuoVJftAToFte+oHdHUV2/sn2cMcWQwUKGiidXkDSE2RyWsrWUt3c9tL2rM9mo7uXxnl54lWVG7aJ9DIFIyyHUq/QE6kG+utcxMPbfXyH9a3eI8YmxDBTZY1P3cEYyRJc/hQaZjfVjdj1NWByJ7OUxK9pO503iGm/U9T+grle+TEerrXj+nq9FZyre1/wDtb+lb8fDpY7B45Iy4DDOpUPEeoDDXW1mFXfxz2Zh40jwkwgVTch1MtjmzB4zcWbNc3N/UWqUcx8vxY2AQynUZSsuVS6su7C+2bUG3QkV1rGQ42nZfOcOEvkYMikKwBBynu3BzE/ibMQPHQV7hwqjy9K7/ADJytisAfvADG4Kh4yTGwO6Nf3SR+E6eF655cSH8xaNB3mYouUgkjKcy6fxDQAMK0jQxcLEa2cdD1FcmbCjzFd5hb+o2NiRcHqNDrWJ0BoiPHDGpNyTyo2Lk7SbP9njIDWvmmc+7BH5nS5v3Qel61ThhU49nGNigjnDSyZzYrFrkyj3nUXtn11OmgXxrnyzNazMOnHG2iEzh4Vh4pO2SGNJmQIxj90LoSigWG4ALAC9hXDnaXEvKWDLh8Mx+7RM8kzxki+U9ARcDXppfWuPLzC0mLMsOJyxKtmWWyi9+8LX12Bv5kVyjz20sskZTuknLJAzROLaA3G4Nhe/l4Cvh44m1tmNffePl17TGujz3g2QxYg5gjIsfZtlUw65kcBO6wYuSRowt5EVGvtGS/iQRpuL9QR/4rDi8azE9+V7X/wASQyWvuTfT1P66WrSaTrv57/QH9zp4A716Fe0POtOy63GeMS4lxJOwLBVUBRl7iaL6dTc7m9gdq5ks19thqPAeevXX3jr6DSvzCYeSV1jjVndzZVW7Mx/cm3U/yq4eSPZWkeWfHWkfcQaGNfAv8Z8vd9d61qIZyT7P8TjrSNeHD/7QjvOP/bU7/wAR09avLgHAcNgouyw6BF3J3Zj8TMdSa6SqALAWA2FftQKUpQKUpQKUpQKUpQKUpQKUpQcrmTl/D46BoJ1zKdQRoyMNmU9CP+x0qgsXhcfwDF2vmjfZrWjnTrob2YdR/KxH0lXN5g4Hh8bC0E6Zkb5Mp6Mp6MPGg+csVMHLzxofszu0nZqSHhZiSzoSb6G40OU2PgSuHl/lcYrForyDsGDMHUhSwA0jF/dN7Kb7etqmr8tS8OYYSZs0RkYwTW3DkEgHYON2j2YC6kEXWP8AGeESYdmKLdTrJGNiNR2kR+ot52I/CU12Nha2x24+D8PwwiZ8PHBNJMsUadq0rlWcqGYEm2wa42BHpUqiRoyHjJUja3T+vpUO5OwuAJEkUV5yDlZmLAad4qCTlcAg5fmCV1qYRJJnJLjs8oUIFFrjdyx1Y6WAFgNd6/P/ABC+8n7Zj+3reG+nj9Yn/d0q4RxtZrK1lk8OjeY/pXvivE1iRmzBQpsxZWY2ABJVALvoRqNBrroaik0Ytm2IAOnif57V0YsUuIiMU7Mp2WZCUdSPdbMDoQTe/jvX0+D+IRbKcn8/lw8T4TI6+Py9PwzPxmObPFJHmjIA74GWXML2Y2smoIHUHcKLE19zjyjLh1E+HznDg5sliJICBlLN1ZboPvAb7E3HeNhYPgeg7bK5UZbgDvLcEZgAAbkA2AGy3LWN+vt/f99K9h5753fEXRUyjulje7EnNvubKNBoBqdaw1YnPPI4UNicIug70kKi4A3LxgdBuU9SPCq6Bqo/a6vLWPSFsRnkVA8ORLqTck3Izj3L21J0NlGnXk3rBI4J0Fz/AH9fSs3r1RjVbdM60zAGJIN1ue9vf08azpGqDQWzfNmt/L6AV+NL4a+fT0Hj+3rtXjUmwuSTsLszHoNNSfAD5Cs1pFYb5OS1/N+s5Pp4DbTz6n+wBXf5S5PxfEXtEuWMXzTOO4pHTxZvIfMiplyP7J3e02PBRNCsANmb/eH8I/KDfxI2q4sLho4kWONVRFFlVQAAB0AFac3E5S5OwnD0tEt5GADytq7W6flH5RYfPWpDSlApSlApSlApSlApSlApSlApSlApSlApSlBqcT4dFiI2ilQOjbg9CNQwI1BB1BGoNVLzvwrEYWSLtCZIrsq4gWuQ1iFkGyyDKADtJfYG4q5awY3CRyo0cih0cWZWFwQasSPnbiHD3jcyRCzbsguFkA1zL1Vh9QepuDJKuXOYhiAEY9/bXu5j8LAbPodBo1iRbVRsc0cuSYJgbs+GLAJISS0ZNgI5DbSwuFlO97Nqe9DOIYFi3aRELL4HRZQNwwvo2l9+gIIteP5/E+Fpz1yfafR04ea3HPZYuJNl3uSdT/fyr1h/dH1qIcN5sV47TBg6mzEgll6d8b6H8Vv4gG1bpTc34aGRQFXEIAuYoxG975e7ZittQSNSN968L9O5uroz3+z1J8Vx/L3fZOOCSykWIvH0Y9PIeI/b9K6O9QHi/tQjy2wsDlts8wCoBboiMSfQ2FQjGczY+QAPipbDwbJ1vr2dr7/S1e/wcU8VIpu48rkv12mcxZfM3EpYMQgbERwxgFmzvlbKB3Mqi3vMLXO3ntVYcyz4ZnE0OgkLkra2quVDBemcDNa3n1rm8U4tLLl7WR5SgspkJbKDuATr8q40mIZiQup6k7D1t+wrsw3ZJ79bDwGpP0/YfM1gZid9B8Pj6nr6DT1rxEoXW9ydCfLwHgPKrD5G9mGIxeWbFBoMOdQuqzSD0I7i+Z18B1qCJ8u8v4rHS9lh4yxuM7nRIx4s38hqfCr25I9nuF4eBIbTYi2szC2W+4Rdco/U+NSbhPC4MNEsMEaxxrsq/qT1J8zrW5QKUpQKUpQKUpQKUpQKUpQKUpQKUpQKUpQKUpQKUpQKUpQY54VdSjqGVgQykXBB0IIO4qo+c+U2wTdtHdsJc5iSbwZitgx37MFRZ916nYi4K8ugIIIuDoQdQQdxSJHzZiIu1swOSddA2wYg5SjADUb6267brWlEjSNkChJb96M6DXZlN9V1HXr1FjU/595FOFviMKpOH1zxgXMIKkGw6xa7fh/h92C4kq8faSMEIdlSXqhUtYMeqte4N/11eo/JI4lhLl2EolCdmy2upTMXtuLN3bePrWvwwwyS2ncxxBSxI0ZspHdv0vc7a6aW3HG7aQmxGZhpnvdfUf8Aav0ja+pta/lr06b01W3xySOefNCvZwhVVVGl7d3NbpfTWvXC+Dz4iUYfDxF3+FbWA6knYDzNTDkjkk8QhRuzkhysQ2JJukiG5AjQ7uL2ze7bxOlXXy5y7hcDF2WHjCj8THV3Pizbk/t0qCKci+zGDB5ZsRabEDUXF44z+UHcj4j8gKsGlKBSlKBSlKBSlKBSlKBSlKBSlKBSlKBSlKBSlKBSlKBSlKBSlKBSlKD8IqoPah7PnWGWXAx3QkPJAo1Ug3LxAbjTWP5jwq4K/KD5A4UjSZY0BZibKqi5J8ABVy8i+ygLlnx4BO64caqOoMh6/wAO3jerVTCRhswRA3xBQDrvrvWUUH5GgUAAAAaADQAeFq9UpQKUpQKUpQKUpQKUpQKUpQKUpQKUpQKUpQKUpQf/2Q=="/>
          <p:cNvSpPr>
            <a:spLocks noChangeAspect="1" noChangeArrowheads="1"/>
          </p:cNvSpPr>
          <p:nvPr/>
        </p:nvSpPr>
        <p:spPr bwMode="auto">
          <a:xfrm>
            <a:off x="307975" y="-1074738"/>
            <a:ext cx="3743325" cy="2562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3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2050" name="Picture 2" descr="9781484201886_Fig02-0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796" y="1988840"/>
            <a:ext cx="6956532" cy="381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149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47864" y="548680"/>
            <a:ext cx="5472608" cy="990000"/>
          </a:xfrm>
        </p:spPr>
        <p:txBody>
          <a:bodyPr/>
          <a:lstStyle/>
          <a:p>
            <a:r>
              <a:rPr lang="nl-NL" dirty="0" err="1" smtClean="0"/>
              <a:t>Ready-to-run</a:t>
            </a:r>
            <a:r>
              <a:rPr lang="nl-NL" dirty="0" smtClean="0"/>
              <a:t> </a:t>
            </a:r>
            <a:r>
              <a:rPr lang="nl-NL" dirty="0" err="1" smtClean="0"/>
              <a:t>Threads</a:t>
            </a:r>
            <a:r>
              <a:rPr lang="nl-NL" dirty="0" smtClean="0"/>
              <a:t> in web </a:t>
            </a:r>
            <a:r>
              <a:rPr lang="nl-NL" dirty="0" err="1" smtClean="0"/>
              <a:t>application</a:t>
            </a:r>
            <a:r>
              <a:rPr lang="nl-NL" dirty="0"/>
              <a:t> </a:t>
            </a:r>
            <a:r>
              <a:rPr lang="nl-NL" dirty="0" smtClean="0"/>
              <a:t>handling HTTP-</a:t>
            </a:r>
            <a:r>
              <a:rPr lang="nl-NL" dirty="0" err="1" smtClean="0"/>
              <a:t>requests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107504" y="6525344"/>
            <a:ext cx="8211600" cy="360040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 algn="l" defTabSz="457200" rtl="0" eaLnBrk="1" latinLnBrk="0" hangingPunct="1">
              <a:lnSpc>
                <a:spcPts val="2200"/>
              </a:lnSpc>
              <a:spcBef>
                <a:spcPct val="20000"/>
              </a:spcBef>
              <a:spcAft>
                <a:spcPts val="0"/>
              </a:spcAft>
              <a:buSzPct val="115000"/>
              <a:buFont typeface="Arial"/>
              <a:buChar char="•"/>
              <a:defRPr sz="1900" b="0" i="0" kern="1200">
                <a:solidFill>
                  <a:schemeClr val="tx1"/>
                </a:solidFill>
                <a:latin typeface="Arial" pitchFamily="34" charset="0"/>
                <a:ea typeface="+mn-ea"/>
                <a:cs typeface="Arial"/>
              </a:defRPr>
            </a:lvl1pPr>
            <a:lvl2pPr marL="541338" indent="-271463" algn="l" defTabSz="457200" rtl="0" eaLnBrk="1" latinLnBrk="0" hangingPunct="1">
              <a:spcBef>
                <a:spcPct val="20000"/>
              </a:spcBef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763588" indent="-211138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3pPr>
            <a:lvl4pPr marL="1001713" indent="-223838" algn="l" defTabSz="4572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 baseline="0">
                <a:solidFill>
                  <a:schemeClr val="tx1"/>
                </a:solidFill>
                <a:latin typeface="Arial" pitchFamily="34" charset="0"/>
                <a:ea typeface="+mn-ea"/>
                <a:cs typeface="+mn-cs"/>
              </a:defRPr>
            </a:lvl4pPr>
            <a:lvl5pPr marL="660400" indent="-215900" algn="l" defTabSz="4572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nl-NL" sz="1200" smtClean="0"/>
              <a:t>Source: Beginning Node.js - </a:t>
            </a:r>
            <a:r>
              <a:rPr lang="en-US" sz="1200" smtClean="0"/>
              <a:t>by Basarat Ali Syed Apress, released: December 2014</a:t>
            </a:r>
            <a:endParaRPr lang="en-US" sz="1200" dirty="0"/>
          </a:p>
        </p:txBody>
      </p:sp>
      <p:pic>
        <p:nvPicPr>
          <p:cNvPr id="3074" name="Picture 2" descr="9781484201886_Fig02-0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011" y="1538680"/>
            <a:ext cx="6860682" cy="4861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01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://www.ikea.com/ms/nl_NL/img/customer_service_new/servicedesk_676x24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072" y="573419"/>
            <a:ext cx="5076782" cy="1847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91092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1683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92275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28664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934578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440492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946406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452320" y="3214717"/>
            <a:ext cx="236934" cy="50405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894964" y="3142709"/>
            <a:ext cx="1069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c</a:t>
            </a:r>
            <a:r>
              <a:rPr lang="nl-NL" dirty="0" smtClean="0"/>
              <a:t>ash</a:t>
            </a:r>
            <a:br>
              <a:rPr lang="nl-NL" dirty="0" smtClean="0"/>
            </a:br>
            <a:r>
              <a:rPr lang="nl-NL" dirty="0" smtClean="0"/>
              <a:t>registers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159023" y="4149080"/>
            <a:ext cx="360040" cy="9361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-108520" y="5085184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/>
              <a:t>d</a:t>
            </a:r>
            <a:r>
              <a:rPr lang="nl-NL" dirty="0" smtClean="0"/>
              <a:t>esk </a:t>
            </a:r>
            <a:r>
              <a:rPr lang="nl-NL" dirty="0" err="1" smtClean="0"/>
              <a:t>to</a:t>
            </a:r>
            <a:r>
              <a:rPr lang="nl-NL" dirty="0" smtClean="0"/>
              <a:t> collect</a:t>
            </a:r>
          </a:p>
          <a:p>
            <a:pPr algn="r"/>
            <a:r>
              <a:rPr lang="nl-NL" dirty="0" smtClean="0"/>
              <a:t>large pieces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79512" y="1916832"/>
            <a:ext cx="2376264" cy="20882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Warehouse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3696" y="579409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Exit</a:t>
            </a:r>
            <a:endParaRPr lang="en-US" dirty="0"/>
          </a:p>
        </p:txBody>
      </p:sp>
      <p:sp>
        <p:nvSpPr>
          <p:cNvPr id="17" name="Down Arrow 16"/>
          <p:cNvSpPr/>
          <p:nvPr/>
        </p:nvSpPr>
        <p:spPr>
          <a:xfrm>
            <a:off x="6300192" y="5085184"/>
            <a:ext cx="1088197" cy="165444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691681" y="4149080"/>
            <a:ext cx="2016224" cy="187220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</a:t>
            </a:r>
            <a:r>
              <a:rPr lang="nl-NL" dirty="0" err="1" smtClean="0">
                <a:solidFill>
                  <a:schemeClr val="bg1">
                    <a:lumMod val="65000"/>
                  </a:schemeClr>
                </a:solidFill>
              </a:rPr>
              <a:t>aiting</a:t>
            </a:r>
            <a:r>
              <a:rPr lang="nl-NL" dirty="0" smtClean="0">
                <a:solidFill>
                  <a:schemeClr val="bg1">
                    <a:lumMod val="65000"/>
                  </a:schemeClr>
                </a:solidFill>
              </a:rPr>
              <a:t> area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5776" y="2411596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</a:t>
            </a:r>
            <a:r>
              <a:rPr lang="nl-NL" dirty="0" smtClean="0"/>
              <a:t>hopping area</a:t>
            </a:r>
            <a:endParaRPr lang="en-US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428396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78802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529208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5796136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300192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804248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7308304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812360" y="2960948"/>
            <a:ext cx="0" cy="5057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6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 model in Node.js</a:t>
            </a:r>
            <a:endParaRPr lang="en-US" dirty="0"/>
          </a:p>
        </p:txBody>
      </p:sp>
      <p:pic>
        <p:nvPicPr>
          <p:cNvPr id="5122" name="Picture 2" descr="9781484201886_Fig02-0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046" y="1556792"/>
            <a:ext cx="7097346" cy="514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03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Single Thread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No </a:t>
            </a:r>
            <a:r>
              <a:rPr lang="nl-NL" dirty="0" err="1" smtClean="0"/>
              <a:t>synchronous</a:t>
            </a:r>
            <a:r>
              <a:rPr lang="nl-NL" dirty="0" smtClean="0"/>
              <a:t> calls or </a:t>
            </a:r>
            <a:r>
              <a:rPr lang="nl-NL" dirty="0" err="1" smtClean="0"/>
              <a:t>blocking</a:t>
            </a:r>
            <a:r>
              <a:rPr lang="nl-NL" dirty="0" smtClean="0"/>
              <a:t> </a:t>
            </a:r>
            <a:r>
              <a:rPr lang="nl-NL" dirty="0" err="1" smtClean="0"/>
              <a:t>waits</a:t>
            </a:r>
            <a:r>
              <a:rPr lang="nl-NL" dirty="0" smtClean="0"/>
              <a:t> are </a:t>
            </a:r>
            <a:r>
              <a:rPr lang="nl-NL" dirty="0" err="1" smtClean="0"/>
              <a:t>done</a:t>
            </a:r>
            <a:r>
              <a:rPr lang="nl-NL" dirty="0" smtClean="0"/>
              <a:t> on </a:t>
            </a:r>
            <a:r>
              <a:rPr lang="nl-NL" dirty="0" err="1" smtClean="0"/>
              <a:t>the</a:t>
            </a:r>
            <a:r>
              <a:rPr lang="nl-NL" dirty="0" smtClean="0"/>
              <a:t> thread</a:t>
            </a:r>
          </a:p>
          <a:p>
            <a:pPr lvl="1"/>
            <a:r>
              <a:rPr lang="nl-NL" dirty="0" smtClean="0"/>
              <a:t>intensive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is </a:t>
            </a:r>
            <a:r>
              <a:rPr lang="nl-NL" dirty="0" err="1" smtClean="0"/>
              <a:t>pushed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another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endParaRPr lang="nl-NL" dirty="0" smtClean="0"/>
          </a:p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question is </a:t>
            </a:r>
            <a:r>
              <a:rPr lang="nl-NL" dirty="0" err="1" smtClean="0"/>
              <a:t>asked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thread moves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a response </a:t>
            </a:r>
            <a:r>
              <a:rPr lang="nl-NL" dirty="0" err="1" smtClean="0"/>
              <a:t>arrives</a:t>
            </a:r>
            <a:r>
              <a:rPr lang="nl-NL" dirty="0" smtClean="0"/>
              <a:t> – as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event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r>
              <a:rPr lang="nl-NL" dirty="0" smtClean="0"/>
              <a:t> is </a:t>
            </a:r>
            <a:r>
              <a:rPr lang="nl-NL" dirty="0" err="1" smtClean="0"/>
              <a:t>given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opportuniy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act on </a:t>
            </a:r>
            <a:r>
              <a:rPr lang="nl-NL" dirty="0" err="1" smtClean="0"/>
              <a:t>it</a:t>
            </a:r>
            <a:endParaRPr lang="nl-NL" dirty="0" smtClean="0"/>
          </a:p>
          <a:p>
            <a:pPr lvl="1"/>
            <a:r>
              <a:rPr lang="nl-NL" dirty="0" err="1" smtClean="0"/>
              <a:t>Again</a:t>
            </a:r>
            <a:r>
              <a:rPr lang="nl-NL" dirty="0" smtClean="0"/>
              <a:t>, as </a:t>
            </a:r>
            <a:r>
              <a:rPr lang="nl-NL" dirty="0" err="1" smtClean="0"/>
              <a:t>quickly</a:t>
            </a:r>
            <a:r>
              <a:rPr lang="nl-NL" dirty="0" smtClean="0"/>
              <a:t> as </a:t>
            </a:r>
            <a:r>
              <a:rPr lang="nl-NL" dirty="0" err="1" smtClean="0"/>
              <a:t>possible</a:t>
            </a:r>
            <a:r>
              <a:rPr lang="nl-NL" dirty="0" smtClean="0"/>
              <a:t>,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tying</a:t>
            </a:r>
            <a:r>
              <a:rPr lang="nl-NL" dirty="0" smtClean="0"/>
              <a:t> up shared resources!</a:t>
            </a:r>
          </a:p>
          <a:p>
            <a:endParaRPr lang="en-US" dirty="0"/>
          </a:p>
        </p:txBody>
      </p:sp>
      <p:pic>
        <p:nvPicPr>
          <p:cNvPr id="19458" name="Picture 2" descr="http://image.slidesharecdn.com/gkondalnodejsv0-140616003522-phpapp02/95/nodejs-server-side-js-11-638.jpg?cb=140287899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17" b="21343"/>
          <a:stretch/>
        </p:blipFill>
        <p:spPr bwMode="auto">
          <a:xfrm>
            <a:off x="677380" y="3638140"/>
            <a:ext cx="6486908" cy="3175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837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506" name="Picture 2" descr="http://image.slidesharecdn.com/toyorpt-121006155750-phpapp01/95/nodejs-toy-or-power-tool-7-728.jpg?cb=134953917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60"/>
          <a:stretch/>
        </p:blipFill>
        <p:spPr bwMode="auto">
          <a:xfrm>
            <a:off x="683568" y="768017"/>
            <a:ext cx="8342286" cy="6045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92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9" y="5877272"/>
            <a:ext cx="3571875" cy="857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661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3311360"/>
            <a:ext cx="4846637" cy="3521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3" y="260648"/>
            <a:ext cx="4291013" cy="5540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3180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The single thread way: </a:t>
            </a:r>
            <a:r>
              <a:rPr lang="nl-NL" dirty="0" err="1" smtClean="0"/>
              <a:t>Nginx</a:t>
            </a:r>
            <a:endParaRPr lang="en-US" dirty="0"/>
          </a:p>
        </p:txBody>
      </p:sp>
      <p:pic>
        <p:nvPicPr>
          <p:cNvPr id="4098" name="Picture 2" descr="9781484201886_Fig02-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17550"/>
            <a:ext cx="7277422" cy="3422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9781484201886_Fig02-0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0871" y="3516436"/>
            <a:ext cx="6905625" cy="324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s://camo.githubusercontent.com/8bd2cd2df049fe9b861a9f6705c4965e6623c142/687474703a2f2f692e696d6775722e636f6d2f446842624251462e706e6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308" y="6305897"/>
            <a:ext cx="1785940" cy="42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534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Asynchronously</a:t>
            </a:r>
            <a:r>
              <a:rPr lang="nl-NL" dirty="0" smtClean="0"/>
              <a:t> </a:t>
            </a:r>
            <a:r>
              <a:rPr lang="nl-NL" dirty="0" err="1" smtClean="0"/>
              <a:t>assembling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HTTP response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Receive</a:t>
            </a:r>
            <a:r>
              <a:rPr lang="nl-NL" dirty="0" smtClean="0"/>
              <a:t> HTTP </a:t>
            </a:r>
            <a:r>
              <a:rPr lang="nl-NL" dirty="0" err="1" smtClean="0"/>
              <a:t>request</a:t>
            </a:r>
            <a:endParaRPr lang="nl-NL" dirty="0" smtClean="0"/>
          </a:p>
          <a:p>
            <a:pPr lvl="1"/>
            <a:r>
              <a:rPr lang="nl-NL" dirty="0" err="1" smtClean="0"/>
              <a:t>Possibly</a:t>
            </a:r>
            <a:r>
              <a:rPr lang="nl-NL" dirty="0" smtClean="0"/>
              <a:t> </a:t>
            </a:r>
            <a:r>
              <a:rPr lang="nl-NL" dirty="0" err="1" smtClean="0"/>
              <a:t>leverage</a:t>
            </a:r>
            <a:r>
              <a:rPr lang="nl-NL" dirty="0" smtClean="0"/>
              <a:t> cookie </a:t>
            </a:r>
            <a:r>
              <a:rPr lang="nl-NL" dirty="0" err="1" smtClean="0"/>
              <a:t>to</a:t>
            </a:r>
            <a:r>
              <a:rPr lang="nl-NL" dirty="0" smtClean="0"/>
              <a:t> re-</a:t>
            </a:r>
            <a:r>
              <a:rPr lang="nl-NL" dirty="0" err="1" smtClean="0"/>
              <a:t>establish</a:t>
            </a:r>
            <a:r>
              <a:rPr lang="nl-NL" dirty="0" smtClean="0"/>
              <a:t> state/context</a:t>
            </a:r>
          </a:p>
          <a:p>
            <a:r>
              <a:rPr lang="nl-NL" dirty="0" smtClean="0"/>
              <a:t>Set </a:t>
            </a:r>
            <a:r>
              <a:rPr lang="nl-NL" dirty="0" err="1" smtClean="0"/>
              <a:t>work</a:t>
            </a:r>
            <a:r>
              <a:rPr lang="nl-NL" dirty="0" smtClean="0"/>
              <a:t> in motion </a:t>
            </a:r>
            <a:r>
              <a:rPr lang="nl-NL" dirty="0" err="1" smtClean="0"/>
              <a:t>to</a:t>
            </a:r>
            <a:r>
              <a:rPr lang="nl-NL" dirty="0" smtClean="0"/>
              <a:t> collect data (remote API call, DB call) </a:t>
            </a:r>
            <a:r>
              <a:rPr lang="nl-NL" dirty="0" err="1" smtClean="0"/>
              <a:t>and</a:t>
            </a:r>
            <a:r>
              <a:rPr lang="nl-NL" dirty="0" smtClean="0"/>
              <a:t> register </a:t>
            </a:r>
            <a:r>
              <a:rPr lang="nl-NL" dirty="0" err="1" smtClean="0"/>
              <a:t>callback</a:t>
            </a:r>
            <a:r>
              <a:rPr lang="nl-NL" dirty="0" smtClean="0"/>
              <a:t> –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original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scope</a:t>
            </a:r>
          </a:p>
          <a:p>
            <a:r>
              <a:rPr lang="nl-NL" dirty="0" smtClean="0"/>
              <a:t>Stop processing, </a:t>
            </a:r>
            <a:r>
              <a:rPr lang="nl-NL" dirty="0" err="1" smtClean="0"/>
              <a:t>vanish</a:t>
            </a:r>
            <a:r>
              <a:rPr lang="nl-NL" dirty="0" smtClean="0"/>
              <a:t>, release resources</a:t>
            </a:r>
          </a:p>
          <a:p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is </a:t>
            </a:r>
            <a:r>
              <a:rPr lang="nl-NL" dirty="0" err="1" smtClean="0"/>
              <a:t>invoked</a:t>
            </a:r>
            <a:r>
              <a:rPr lang="nl-NL" dirty="0" smtClean="0"/>
              <a:t>, </a:t>
            </a:r>
            <a:r>
              <a:rPr lang="nl-NL" dirty="0" err="1" smtClean="0"/>
              <a:t>use</a:t>
            </a:r>
            <a:r>
              <a:rPr lang="nl-NL" dirty="0" smtClean="0"/>
              <a:t> response </a:t>
            </a:r>
            <a:r>
              <a:rPr lang="nl-NL" dirty="0" err="1" smtClean="0"/>
              <a:t>to</a:t>
            </a:r>
            <a:r>
              <a:rPr lang="nl-NL" dirty="0" smtClean="0"/>
              <a:t> construct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</a:p>
          <a:p>
            <a:pPr lvl="1"/>
            <a:r>
              <a:rPr lang="nl-NL" dirty="0" smtClean="0"/>
              <a:t>Complete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send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4847053" y="3861048"/>
            <a:ext cx="3251776" cy="165618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Callback == </a:t>
            </a:r>
            <a:r>
              <a:rPr lang="nl-NL" dirty="0" err="1" smtClean="0"/>
              <a:t>Closure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pPr algn="ctr"/>
            <a:r>
              <a:rPr lang="nl-NL" dirty="0" smtClean="0"/>
              <a:t>(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context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execute</a:t>
            </a:r>
            <a:r>
              <a:rPr lang="nl-NL" dirty="0" smtClean="0"/>
              <a:t> in)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59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Artist API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rich</a:t>
            </a:r>
            <a:r>
              <a:rPr lang="nl-NL" dirty="0" smtClean="0"/>
              <a:t> JSON </a:t>
            </a:r>
            <a:r>
              <a:rPr lang="nl-NL" dirty="0" err="1" smtClean="0"/>
              <a:t>message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</a:t>
            </a:r>
            <a:r>
              <a:rPr lang="nl-NL" dirty="0" err="1" smtClean="0"/>
              <a:t>APIs</a:t>
            </a:r>
            <a:r>
              <a:rPr lang="nl-NL" dirty="0" smtClean="0"/>
              <a:t> </a:t>
            </a:r>
            <a:r>
              <a:rPr lang="nl-NL" dirty="0" err="1" smtClean="0"/>
              <a:t>invoked</a:t>
            </a:r>
            <a:r>
              <a:rPr lang="nl-NL" dirty="0" smtClean="0"/>
              <a:t>: </a:t>
            </a:r>
            <a:r>
              <a:rPr lang="nl-NL" dirty="0" err="1" smtClean="0"/>
              <a:t>Spotify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Echonest</a:t>
            </a:r>
          </a:p>
          <a:p>
            <a:r>
              <a:rPr lang="nl-NL" dirty="0" err="1" smtClean="0"/>
              <a:t>External</a:t>
            </a:r>
            <a:r>
              <a:rPr lang="nl-NL" dirty="0" smtClean="0"/>
              <a:t> calls are made in parallel</a:t>
            </a:r>
          </a:p>
          <a:p>
            <a:pPr lvl="1"/>
            <a:r>
              <a:rPr lang="nl-NL" dirty="0" err="1" smtClean="0"/>
              <a:t>Waiting</a:t>
            </a:r>
            <a:r>
              <a:rPr lang="nl-NL" dirty="0" smtClean="0"/>
              <a:t> is </a:t>
            </a:r>
            <a:r>
              <a:rPr lang="nl-NL" dirty="0" err="1" smtClean="0"/>
              <a:t>done</a:t>
            </a:r>
            <a:r>
              <a:rPr lang="nl-NL" dirty="0" smtClean="0"/>
              <a:t> in parallel</a:t>
            </a:r>
          </a:p>
          <a:p>
            <a:pPr lvl="1"/>
            <a:r>
              <a:rPr lang="nl-NL" dirty="0" err="1" smtClean="0"/>
              <a:t>Constructing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response is </a:t>
            </a:r>
            <a:r>
              <a:rPr lang="nl-NL" dirty="0" err="1" smtClean="0"/>
              <a:t>done</a:t>
            </a:r>
            <a:r>
              <a:rPr lang="nl-NL" dirty="0" smtClean="0"/>
              <a:t> </a:t>
            </a:r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both</a:t>
            </a:r>
            <a:r>
              <a:rPr lang="nl-NL" dirty="0" smtClean="0"/>
              <a:t> responses are in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7092280" y="5035260"/>
            <a:ext cx="2052551" cy="969947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864" y="5059159"/>
            <a:ext cx="1091580" cy="614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the.echonest.com/static/img/logos/250x200_lt.gif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654" y="5013176"/>
            <a:ext cx="1182560" cy="946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5128358" y="4990239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366" y="5589240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851920" y="4478960"/>
            <a:ext cx="14879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i="1" dirty="0" smtClean="0"/>
              <a:t>GET </a:t>
            </a:r>
            <a:r>
              <a:rPr lang="nl-NL" sz="1600" i="1" dirty="0" err="1" smtClean="0"/>
              <a:t>request</a:t>
            </a:r>
            <a:endParaRPr lang="nl-NL" sz="1600" i="1" dirty="0" smtClean="0"/>
          </a:p>
          <a:p>
            <a:r>
              <a:rPr lang="nl-NL" sz="1600" i="1" dirty="0"/>
              <a:t>f</a:t>
            </a:r>
            <a:r>
              <a:rPr lang="nl-NL" sz="1600" i="1" dirty="0" smtClean="0"/>
              <a:t>or </a:t>
            </a:r>
            <a:r>
              <a:rPr lang="nl-NL" sz="1600" i="1" dirty="0" err="1" smtClean="0"/>
              <a:t>some</a:t>
            </a:r>
            <a:r>
              <a:rPr lang="nl-NL" sz="1600" i="1" dirty="0" smtClean="0"/>
              <a:t> artist</a:t>
            </a:r>
            <a:endParaRPr lang="en-US" sz="1600" i="1" dirty="0"/>
          </a:p>
        </p:txBody>
      </p:sp>
      <p:sp>
        <p:nvSpPr>
          <p:cNvPr id="11" name="Right Arrow 10"/>
          <p:cNvSpPr/>
          <p:nvPr/>
        </p:nvSpPr>
        <p:spPr>
          <a:xfrm>
            <a:off x="6280486" y="5517232"/>
            <a:ext cx="1531874" cy="50405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https://camo.githubusercontent.com/fc61dcbdb7a6e49d3adecc12194b24ab20dfa25b/68747470733a2f2f692e636c6f756475702e636f6d2f7a6659366c4c376546612d3330303078333030302e706e67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4381" y="6178340"/>
            <a:ext cx="1877604" cy="569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12"/>
          <p:cNvSpPr/>
          <p:nvPr/>
        </p:nvSpPr>
        <p:spPr>
          <a:xfrm>
            <a:off x="6310734" y="5062247"/>
            <a:ext cx="1141585" cy="611355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2290" idx="3"/>
            <a:endCxn id="8" idx="1"/>
          </p:cNvCxnSpPr>
          <p:nvPr/>
        </p:nvCxnSpPr>
        <p:spPr>
          <a:xfrm>
            <a:off x="3878535" y="5062247"/>
            <a:ext cx="1249823" cy="407513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6627054" y="5229200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444208" y="5301208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555046" y="5373216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6444208" y="5445224"/>
            <a:ext cx="68125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627054" y="5733256"/>
            <a:ext cx="1041290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444208" y="5805264"/>
            <a:ext cx="1080120" cy="4227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555046" y="5877272"/>
            <a:ext cx="1113298" cy="0"/>
          </a:xfrm>
          <a:prstGeom prst="straightConnector1">
            <a:avLst/>
          </a:prstGeom>
          <a:ln w="12700">
            <a:solidFill>
              <a:schemeClr val="accent1">
                <a:lumMod val="20000"/>
                <a:lumOff val="8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3871398"/>
            <a:ext cx="3843039" cy="23816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054" y="3598540"/>
            <a:ext cx="4211082" cy="478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077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async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The node module </a:t>
            </a:r>
            <a:r>
              <a:rPr lang="nl-NL" dirty="0" err="1" smtClean="0"/>
              <a:t>async</a:t>
            </a:r>
            <a:r>
              <a:rPr lang="nl-NL" dirty="0" smtClean="0"/>
              <a:t> is a </a:t>
            </a:r>
            <a:r>
              <a:rPr lang="en-US" dirty="0" smtClean="0"/>
              <a:t>utility </a:t>
            </a:r>
            <a:r>
              <a:rPr lang="en-US" dirty="0"/>
              <a:t>module which provides straight-forward, powerful functions for working with asynchronous JavaScript. </a:t>
            </a:r>
            <a:endParaRPr lang="en-US" dirty="0" smtClean="0"/>
          </a:p>
          <a:p>
            <a:r>
              <a:rPr lang="nl-NL" dirty="0" err="1" smtClean="0"/>
              <a:t>Available</a:t>
            </a:r>
            <a:r>
              <a:rPr lang="nl-NL" dirty="0" smtClean="0"/>
              <a:t> for server side Node.js </a:t>
            </a:r>
            <a:r>
              <a:rPr lang="nl-NL" dirty="0" err="1" smtClean="0"/>
              <a:t>and</a:t>
            </a:r>
            <a:r>
              <a:rPr lang="nl-NL" dirty="0" smtClean="0"/>
              <a:t> for </a:t>
            </a:r>
            <a:r>
              <a:rPr lang="nl-NL" dirty="0" err="1" smtClean="0"/>
              <a:t>use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browser </a:t>
            </a:r>
            <a:r>
              <a:rPr lang="nl-NL" dirty="0" err="1" smtClean="0"/>
              <a:t>client</a:t>
            </a:r>
            <a:endParaRPr lang="en-US" dirty="0" smtClean="0"/>
          </a:p>
          <a:p>
            <a:r>
              <a:rPr lang="nl-NL" dirty="0" smtClean="0"/>
              <a:t>Program </a:t>
            </a:r>
            <a:r>
              <a:rPr lang="nl-NL" dirty="0" err="1" smtClean="0"/>
              <a:t>easily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asynchronous</a:t>
            </a:r>
            <a:r>
              <a:rPr lang="nl-NL" dirty="0" smtClean="0"/>
              <a:t> </a:t>
            </a:r>
            <a:r>
              <a:rPr lang="nl-NL" dirty="0" err="1" smtClean="0"/>
              <a:t>interactions</a:t>
            </a:r>
            <a:endParaRPr lang="nl-NL" dirty="0" smtClean="0"/>
          </a:p>
          <a:p>
            <a:pPr lvl="1"/>
            <a:r>
              <a:rPr lang="nl-NL" dirty="0" err="1" smtClean="0"/>
              <a:t>Coordinate</a:t>
            </a:r>
            <a:r>
              <a:rPr lang="nl-NL" dirty="0" smtClean="0"/>
              <a:t> parallel or </a:t>
            </a:r>
            <a:r>
              <a:rPr lang="nl-NL" dirty="0" err="1" smtClean="0"/>
              <a:t>sequential</a:t>
            </a:r>
            <a:r>
              <a:rPr lang="nl-NL" dirty="0" smtClean="0"/>
              <a:t> calls </a:t>
            </a:r>
            <a:r>
              <a:rPr lang="nl-NL" dirty="0" err="1" smtClean="0"/>
              <a:t>and</a:t>
            </a:r>
            <a:r>
              <a:rPr lang="nl-NL" dirty="0" smtClean="0"/>
              <a:t> deal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endParaRPr lang="en-US" dirty="0" smtClean="0"/>
          </a:p>
          <a:p>
            <a:r>
              <a:rPr lang="nl-NL" dirty="0" err="1" smtClean="0"/>
              <a:t>Example</a:t>
            </a:r>
            <a:r>
              <a:rPr lang="nl-NL" dirty="0" smtClean="0"/>
              <a:t> operations:</a:t>
            </a:r>
          </a:p>
          <a:p>
            <a:pPr lvl="1"/>
            <a:r>
              <a:rPr lang="nl-NL" dirty="0" smtClean="0"/>
              <a:t>Map</a:t>
            </a:r>
          </a:p>
          <a:p>
            <a:pPr lvl="1"/>
            <a:r>
              <a:rPr lang="nl-NL" dirty="0" err="1" smtClean="0"/>
              <a:t>Reduce</a:t>
            </a:r>
            <a:endParaRPr lang="nl-NL" dirty="0" smtClean="0"/>
          </a:p>
          <a:p>
            <a:pPr lvl="1"/>
            <a:r>
              <a:rPr lang="nl-NL" dirty="0" smtClean="0"/>
              <a:t>Filter</a:t>
            </a:r>
          </a:p>
          <a:p>
            <a:pPr lvl="1"/>
            <a:r>
              <a:rPr lang="nl-NL" dirty="0" err="1" smtClean="0"/>
              <a:t>Waterfall</a:t>
            </a:r>
            <a:endParaRPr lang="nl-NL" dirty="0" smtClean="0"/>
          </a:p>
          <a:p>
            <a:pPr lvl="1"/>
            <a:r>
              <a:rPr lang="nl-NL" dirty="0" smtClean="0"/>
              <a:t>Parallel</a:t>
            </a:r>
          </a:p>
          <a:p>
            <a:pPr lvl="1"/>
            <a:r>
              <a:rPr lang="nl-NL" dirty="0" err="1" smtClean="0"/>
              <a:t>ForEachOf</a:t>
            </a:r>
            <a:endParaRPr lang="nl-NL" dirty="0" smtClean="0"/>
          </a:p>
          <a:p>
            <a:pPr lvl="1"/>
            <a:r>
              <a:rPr lang="nl-NL" dirty="0" smtClean="0"/>
              <a:t>Series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9284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11593E-1E57-4F1C-B99A-6F0ED68FB12A}" type="slidenum">
              <a:rPr lang="en-US" smtClean="0"/>
              <a:t>54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35896" y="634589"/>
            <a:ext cx="5184576" cy="818182"/>
          </a:xfrm>
        </p:spPr>
        <p:txBody>
          <a:bodyPr/>
          <a:lstStyle/>
          <a:p>
            <a:r>
              <a:rPr lang="nl-NL" dirty="0" err="1" smtClean="0"/>
              <a:t>async</a:t>
            </a:r>
            <a:r>
              <a:rPr lang="nl-NL" dirty="0" smtClean="0"/>
              <a:t> – </a:t>
            </a:r>
            <a:r>
              <a:rPr lang="nl-NL" dirty="0" err="1" smtClean="0"/>
              <a:t>execute</a:t>
            </a:r>
            <a:r>
              <a:rPr lang="nl-NL" dirty="0" smtClean="0"/>
              <a:t> in parallel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528" y="1700807"/>
            <a:ext cx="8640960" cy="49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 err="1" smtClean="0">
                <a:latin typeface="Lucida Console" panose="020B0609040504020204" pitchFamily="49" charset="0"/>
              </a:rPr>
              <a:t>async</a:t>
            </a:r>
            <a:r>
              <a:rPr lang="en-US" sz="1500" dirty="0" smtClean="0">
                <a:latin typeface="Lucida Console" panose="020B0609040504020204" pitchFamily="49" charset="0"/>
              </a:rPr>
              <a:t> = require(‘</a:t>
            </a:r>
            <a:r>
              <a:rPr lang="en-US" sz="1500" dirty="0" err="1" smtClean="0">
                <a:latin typeface="Lucida Console" panose="020B0609040504020204" pitchFamily="49" charset="0"/>
              </a:rPr>
              <a:t>async</a:t>
            </a:r>
            <a:r>
              <a:rPr lang="en-US" sz="1500" dirty="0" smtClean="0">
                <a:latin typeface="Lucida Console" panose="020B0609040504020204" pitchFamily="49" charset="0"/>
              </a:rPr>
              <a:t>')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,   fs = require(‘fs');</a:t>
            </a:r>
            <a:br>
              <a:rPr lang="en-US" sz="1500" dirty="0" smtClean="0">
                <a:latin typeface="Lucida Console" panose="020B0609040504020204" pitchFamily="49" charset="0"/>
              </a:rPr>
            </a:b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>
                <a:latin typeface="Lucida Console" panose="020B0609040504020204" pitchFamily="49" charset="0"/>
              </a:rPr>
              <a:t/>
            </a:r>
            <a:br>
              <a:rPr lang="en-US" sz="1500" dirty="0">
                <a:latin typeface="Lucida Console" panose="020B0609040504020204" pitchFamily="49" charset="0"/>
              </a:rPr>
            </a:br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obj</a:t>
            </a:r>
            <a:r>
              <a:rPr lang="en-US" sz="1500" dirty="0">
                <a:latin typeface="Lucida Console" panose="020B0609040504020204" pitchFamily="49" charset="0"/>
              </a:rPr>
              <a:t> = {dev: "/</a:t>
            </a:r>
            <a:r>
              <a:rPr lang="en-US" sz="1500" dirty="0" err="1">
                <a:latin typeface="Lucida Console" panose="020B0609040504020204" pitchFamily="49" charset="0"/>
              </a:rPr>
              <a:t>dev.json</a:t>
            </a:r>
            <a:r>
              <a:rPr lang="en-US" sz="1500" dirty="0">
                <a:latin typeface="Lucida Console" panose="020B0609040504020204" pitchFamily="49" charset="0"/>
              </a:rPr>
              <a:t>", test: "/</a:t>
            </a:r>
            <a:r>
              <a:rPr lang="en-US" sz="1500" dirty="0" err="1">
                <a:latin typeface="Lucida Console" panose="020B0609040504020204" pitchFamily="49" charset="0"/>
              </a:rPr>
              <a:t>test.json</a:t>
            </a:r>
            <a:r>
              <a:rPr lang="en-US" sz="1500" dirty="0">
                <a:latin typeface="Lucida Console" panose="020B0609040504020204" pitchFamily="49" charset="0"/>
              </a:rPr>
              <a:t>", prod: "/</a:t>
            </a:r>
            <a:r>
              <a:rPr lang="en-US" sz="1500" dirty="0" err="1">
                <a:latin typeface="Lucida Console" panose="020B0609040504020204" pitchFamily="49" charset="0"/>
              </a:rPr>
              <a:t>prod.json</a:t>
            </a:r>
            <a:r>
              <a:rPr lang="en-US" sz="1500" dirty="0">
                <a:latin typeface="Lucida Console" panose="020B0609040504020204" pitchFamily="49" charset="0"/>
              </a:rPr>
              <a:t>"};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 = {};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b="1" dirty="0" err="1">
                <a:latin typeface="Lucida Console" panose="020B0609040504020204" pitchFamily="49" charset="0"/>
              </a:rPr>
              <a:t>async.forEachOf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obj</a:t>
            </a:r>
            <a:r>
              <a:rPr lang="en-US" sz="1500" dirty="0">
                <a:latin typeface="Lucida Console" panose="020B0609040504020204" pitchFamily="49" charset="0"/>
              </a:rPr>
              <a:t>, function (value, key, callback)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fs.readFile</a:t>
            </a:r>
            <a:r>
              <a:rPr lang="en-US" sz="1500" dirty="0">
                <a:latin typeface="Lucida Console" panose="020B0609040504020204" pitchFamily="49" charset="0"/>
              </a:rPr>
              <a:t>(__</a:t>
            </a:r>
            <a:r>
              <a:rPr lang="en-US" sz="1500" dirty="0" err="1">
                <a:latin typeface="Lucida Console" panose="020B0609040504020204" pitchFamily="49" charset="0"/>
              </a:rPr>
              <a:t>dirname</a:t>
            </a:r>
            <a:r>
              <a:rPr lang="en-US" sz="1500" dirty="0">
                <a:latin typeface="Lucida Console" panose="020B0609040504020204" pitchFamily="49" charset="0"/>
              </a:rPr>
              <a:t> + value, "utf8", function (err, data)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if (err) return callback(err);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try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[key] = </a:t>
            </a:r>
            <a:r>
              <a:rPr lang="en-US" sz="1500" dirty="0" err="1">
                <a:latin typeface="Lucida Console" panose="020B0609040504020204" pitchFamily="49" charset="0"/>
              </a:rPr>
              <a:t>JSON.parse</a:t>
            </a:r>
            <a:r>
              <a:rPr lang="en-US" sz="1500" dirty="0">
                <a:latin typeface="Lucida Console" panose="020B0609040504020204" pitchFamily="49" charset="0"/>
              </a:rPr>
              <a:t>(data);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 catch (e)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  return callback(e);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callback();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}, function (err) </a:t>
            </a:r>
            <a:r>
              <a:rPr lang="en-US" sz="1500" dirty="0" smtClean="0">
                <a:latin typeface="Lucida Console" panose="020B0609040504020204" pitchFamily="49" charset="0"/>
              </a:rPr>
              <a:t>{ // when all parallel actions are done – do something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  if (err)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// 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 is now a map of JSON data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doSomethingWith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configs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})</a:t>
            </a:r>
            <a:endParaRPr lang="en-US" sz="16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80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node-</a:t>
            </a:r>
            <a:r>
              <a:rPr lang="en-US" dirty="0" err="1"/>
              <a:t>oracledb</a:t>
            </a:r>
            <a:r>
              <a:rPr lang="en-US" dirty="0"/>
              <a:t> driver </a:t>
            </a:r>
            <a:r>
              <a:rPr lang="en-US" dirty="0" smtClean="0"/>
              <a:t>connects </a:t>
            </a:r>
            <a:r>
              <a:rPr lang="en-US" dirty="0"/>
              <a:t>to Oracle Database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fast and functional applications. It is an open source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project </a:t>
            </a:r>
            <a:r>
              <a:rPr lang="en-US" dirty="0"/>
              <a:t>with Apache 2.0 license. </a:t>
            </a:r>
            <a:endParaRPr lang="en-US" dirty="0" smtClean="0"/>
          </a:p>
          <a:p>
            <a:r>
              <a:rPr lang="en-US" dirty="0" smtClean="0"/>
              <a:t>It </a:t>
            </a:r>
            <a:r>
              <a:rPr lang="en-US" dirty="0"/>
              <a:t>is maintained </a:t>
            </a:r>
            <a:r>
              <a:rPr lang="en-US" dirty="0" smtClean="0"/>
              <a:t>as an NPM package by </a:t>
            </a:r>
            <a:r>
              <a:rPr lang="en-US" dirty="0"/>
              <a:t>Oracle and is under active development.</a:t>
            </a: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github.com/oracle/node-oracledb</a:t>
            </a:r>
            <a:r>
              <a:rPr lang="en-US" dirty="0" smtClean="0"/>
              <a:t> or</a:t>
            </a:r>
            <a:br>
              <a:rPr lang="en-US" dirty="0" smtClean="0"/>
            </a:br>
            <a:r>
              <a:rPr lang="en-US" dirty="0" err="1" smtClean="0"/>
              <a:t>npm</a:t>
            </a:r>
            <a:r>
              <a:rPr lang="en-US" dirty="0" smtClean="0"/>
              <a:t> install </a:t>
            </a:r>
            <a:r>
              <a:rPr lang="en-US" dirty="0"/>
              <a:t>node-</a:t>
            </a:r>
            <a:r>
              <a:rPr lang="en-US" dirty="0" err="1"/>
              <a:t>oracledb</a:t>
            </a:r>
            <a:r>
              <a:rPr lang="en-US" dirty="0"/>
              <a:t> </a:t>
            </a:r>
            <a:endParaRPr lang="en-US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Oracle Application Container Cloud preloads </a:t>
            </a:r>
            <a:r>
              <a:rPr lang="nl-NL" dirty="0" err="1" smtClean="0"/>
              <a:t>this</a:t>
            </a:r>
            <a:r>
              <a:rPr lang="nl-NL" dirty="0" smtClean="0"/>
              <a:t> driver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of a Node.js container – ready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connect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DBaaS</a:t>
            </a:r>
            <a:r>
              <a:rPr lang="nl-NL" dirty="0" smtClean="0"/>
              <a:t> or on </a:t>
            </a:r>
            <a:r>
              <a:rPr lang="nl-NL" dirty="0" err="1" smtClean="0"/>
              <a:t>premises</a:t>
            </a:r>
            <a:r>
              <a:rPr lang="nl-NL" dirty="0" smtClean="0"/>
              <a:t> database</a:t>
            </a:r>
          </a:p>
          <a:p>
            <a:r>
              <a:rPr lang="nl-NL" dirty="0" smtClean="0"/>
              <a:t>Support for SQL </a:t>
            </a:r>
            <a:r>
              <a:rPr lang="nl-NL" dirty="0" err="1" smtClean="0"/>
              <a:t>and</a:t>
            </a:r>
            <a:r>
              <a:rPr lang="nl-NL" dirty="0" smtClean="0"/>
              <a:t> PL/SQL, Transaction Management, </a:t>
            </a:r>
            <a:r>
              <a:rPr lang="nl-NL" dirty="0" err="1" smtClean="0"/>
              <a:t>CLOBs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BLOBs</a:t>
            </a:r>
            <a:r>
              <a:rPr lang="nl-NL" dirty="0" smtClean="0"/>
              <a:t>, Ref Cursors, Types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Collections</a:t>
            </a:r>
            <a:r>
              <a:rPr lang="nl-NL" dirty="0" smtClean="0"/>
              <a:t>, </a:t>
            </a:r>
            <a:r>
              <a:rPr lang="nl-NL" dirty="0" err="1" smtClean="0"/>
              <a:t>authentication</a:t>
            </a:r>
            <a:r>
              <a:rPr lang="nl-NL" dirty="0" smtClean="0"/>
              <a:t>, …</a:t>
            </a:r>
          </a:p>
          <a:p>
            <a:pPr lvl="1"/>
            <a:r>
              <a:rPr lang="nl-NL" dirty="0" err="1" smtClean="0"/>
              <a:t>Leveraging</a:t>
            </a:r>
            <a:r>
              <a:rPr lang="nl-NL" dirty="0" smtClean="0"/>
              <a:t> OCI Oracle (Fat) Client Libraries</a:t>
            </a:r>
            <a:endParaRPr lang="en-US" dirty="0"/>
          </a:p>
        </p:txBody>
      </p:sp>
      <p:pic>
        <p:nvPicPr>
          <p:cNvPr id="22530" name="Picture 2" descr="http://www.oracle.com/ocom/groups/public/@otn/documents/digitalasset/255078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1354" y="1484784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68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Connect </a:t>
            </a:r>
            <a:r>
              <a:rPr lang="nl-NL" dirty="0" err="1" smtClean="0"/>
              <a:t>to</a:t>
            </a:r>
            <a:r>
              <a:rPr lang="nl-NL" dirty="0" smtClean="0"/>
              <a:t> Oracle Database </a:t>
            </a:r>
            <a:r>
              <a:rPr lang="nl-NL" dirty="0" err="1" smtClean="0"/>
              <a:t>from</a:t>
            </a:r>
            <a:r>
              <a:rPr lang="nl-NL" dirty="0" smtClean="0"/>
              <a:t> node </a:t>
            </a:r>
            <a:r>
              <a:rPr lang="nl-NL" dirty="0" err="1" smtClean="0"/>
              <a:t>application</a:t>
            </a:r>
            <a:r>
              <a:rPr lang="nl-NL" dirty="0" smtClean="0"/>
              <a:t> 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2550671"/>
            <a:ext cx="8640960" cy="426270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2406656"/>
            <a:ext cx="8702326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500" dirty="0" smtClean="0">
              <a:latin typeface="Lucida Console" panose="020B0609040504020204" pitchFamily="49" charset="0"/>
            </a:endParaRP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 smtClean="0">
                <a:latin typeface="Lucida Console" panose="020B0609040504020204" pitchFamily="49" charset="0"/>
              </a:rPr>
              <a:t>var</a:t>
            </a:r>
            <a:r>
              <a:rPr lang="en-US" sz="1500" dirty="0" smtClean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oracledb</a:t>
            </a:r>
            <a:r>
              <a:rPr lang="en-US" sz="1500" dirty="0">
                <a:latin typeface="Lucida Console" panose="020B0609040504020204" pitchFamily="49" charset="0"/>
              </a:rPr>
              <a:t> = require('</a:t>
            </a:r>
            <a:r>
              <a:rPr lang="en-US" sz="1500" dirty="0" err="1">
                <a:latin typeface="Lucida Console" panose="020B0609040504020204" pitchFamily="49" charset="0"/>
              </a:rPr>
              <a:t>oracledb</a:t>
            </a:r>
            <a:r>
              <a:rPr lang="en-US" sz="1500" dirty="0">
                <a:latin typeface="Lucida Console" panose="020B0609040504020204" pitchFamily="49" charset="0"/>
              </a:rPr>
              <a:t>');</a:t>
            </a:r>
          </a:p>
          <a:p>
            <a:r>
              <a:rPr lang="en-US" sz="1500" dirty="0" err="1">
                <a:latin typeface="Lucida Console" panose="020B0609040504020204" pitchFamily="49" charset="0"/>
              </a:rPr>
              <a:t>var</a:t>
            </a:r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dbConfig</a:t>
            </a:r>
            <a:r>
              <a:rPr lang="en-US" sz="1500" dirty="0">
                <a:latin typeface="Lucida Console" panose="020B0609040504020204" pitchFamily="49" charset="0"/>
              </a:rPr>
              <a:t> = require('./dbconfig.js');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 err="1">
                <a:latin typeface="Lucida Console" panose="020B0609040504020204" pitchFamily="49" charset="0"/>
              </a:rPr>
              <a:t>oracledb.getConnection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user          : </a:t>
            </a:r>
            <a:r>
              <a:rPr lang="en-US" sz="1500" dirty="0" err="1">
                <a:latin typeface="Lucida Console" panose="020B0609040504020204" pitchFamily="49" charset="0"/>
              </a:rPr>
              <a:t>dbConfig.user</a:t>
            </a:r>
            <a:r>
              <a:rPr lang="en-US" sz="15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password      : </a:t>
            </a:r>
            <a:r>
              <a:rPr lang="en-US" sz="1500" dirty="0" err="1">
                <a:latin typeface="Lucida Console" panose="020B0609040504020204" pitchFamily="49" charset="0"/>
              </a:rPr>
              <a:t>dbConfig.password</a:t>
            </a:r>
            <a:r>
              <a:rPr lang="en-US" sz="15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connectString</a:t>
            </a:r>
            <a:r>
              <a:rPr lang="en-US" sz="1500" dirty="0">
                <a:latin typeface="Lucida Console" panose="020B0609040504020204" pitchFamily="49" charset="0"/>
              </a:rPr>
              <a:t> : </a:t>
            </a:r>
            <a:r>
              <a:rPr lang="en-US" sz="1500" dirty="0" err="1">
                <a:latin typeface="Lucida Console" panose="020B0609040504020204" pitchFamily="49" charset="0"/>
              </a:rPr>
              <a:t>dbConfig.connectString</a:t>
            </a:r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  },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function(err, connection)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if (err)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return;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</a:t>
            </a:r>
            <a:r>
              <a:rPr lang="en-US" sz="1500" dirty="0" err="1">
                <a:latin typeface="Lucida Console" panose="020B0609040504020204" pitchFamily="49" charset="0"/>
              </a:rPr>
              <a:t>connection.execute</a:t>
            </a:r>
            <a:r>
              <a:rPr lang="en-US" sz="1500" dirty="0" smtClean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... 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5386558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59" y="5984341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092280" y="6030335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7668344" y="5469759"/>
            <a:ext cx="1224136" cy="127160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1451173"/>
            <a:ext cx="6667500" cy="1401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9" name="Straight Arrow Connector 18"/>
          <p:cNvCxnSpPr/>
          <p:nvPr/>
        </p:nvCxnSpPr>
        <p:spPr>
          <a:xfrm flipH="1" flipV="1">
            <a:off x="4283968" y="2780928"/>
            <a:ext cx="14401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142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…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perform</a:t>
            </a:r>
            <a:r>
              <a:rPr lang="nl-NL" dirty="0" smtClean="0"/>
              <a:t> SQL or PL/SQL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1520" y="1700807"/>
            <a:ext cx="8640960" cy="49398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23528" y="1700808"/>
            <a:ext cx="8702326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 smtClean="0">
                <a:latin typeface="Lucida Console" panose="020B0609040504020204" pitchFamily="49" charset="0"/>
              </a:rPr>
              <a:t>... 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</a:t>
            </a:r>
            <a:r>
              <a:rPr lang="en-US" sz="1500" dirty="0" err="1">
                <a:latin typeface="Lucida Console" panose="020B0609040504020204" pitchFamily="49" charset="0"/>
              </a:rPr>
              <a:t>connection.execute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"</a:t>
            </a:r>
            <a:r>
              <a:rPr lang="en-US" sz="1500" b="1" dirty="0">
                <a:latin typeface="Lucida Console" panose="020B0609040504020204" pitchFamily="49" charset="0"/>
              </a:rPr>
              <a:t>SELECT </a:t>
            </a:r>
            <a:r>
              <a:rPr lang="en-US" sz="1500" b="1" dirty="0" err="1">
                <a:latin typeface="Lucida Console" panose="020B0609040504020204" pitchFamily="49" charset="0"/>
              </a:rPr>
              <a:t>department_id</a:t>
            </a:r>
            <a:r>
              <a:rPr lang="en-US" sz="1500" b="1" dirty="0">
                <a:latin typeface="Lucida Console" panose="020B0609040504020204" pitchFamily="49" charset="0"/>
              </a:rPr>
              <a:t>, </a:t>
            </a:r>
            <a:r>
              <a:rPr lang="en-US" sz="1500" b="1" dirty="0" err="1">
                <a:latin typeface="Lucida Console" panose="020B0609040504020204" pitchFamily="49" charset="0"/>
              </a:rPr>
              <a:t>department_name</a:t>
            </a:r>
            <a:r>
              <a:rPr lang="en-US" sz="1500" b="1" dirty="0">
                <a:latin typeface="Lucida Console" panose="020B0609040504020204" pitchFamily="49" charset="0"/>
              </a:rPr>
              <a:t> " +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"FROM departments " +</a:t>
            </a:r>
          </a:p>
          <a:p>
            <a:r>
              <a:rPr lang="en-US" sz="1500" b="1" dirty="0">
                <a:latin typeface="Lucida Console" panose="020B0609040504020204" pitchFamily="49" charset="0"/>
              </a:rPr>
              <a:t>        "WHERE </a:t>
            </a:r>
            <a:r>
              <a:rPr lang="en-US" sz="1500" b="1" dirty="0" err="1">
                <a:latin typeface="Lucida Console" panose="020B0609040504020204" pitchFamily="49" charset="0"/>
              </a:rPr>
              <a:t>department_id</a:t>
            </a:r>
            <a:r>
              <a:rPr lang="en-US" sz="1500" b="1" dirty="0">
                <a:latin typeface="Lucida Console" panose="020B0609040504020204" pitchFamily="49" charset="0"/>
              </a:rPr>
              <a:t> = :did</a:t>
            </a:r>
            <a:r>
              <a:rPr lang="en-US" sz="15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[180],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function(err, result)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if (err) {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dirty="0" err="1">
                <a:latin typeface="Lucida Console" panose="020B0609040504020204" pitchFamily="49" charset="0"/>
              </a:rPr>
              <a:t>console.error</a:t>
            </a:r>
            <a:r>
              <a:rPr lang="en-US" sz="1500" dirty="0">
                <a:latin typeface="Lucida Console" panose="020B0609040504020204" pitchFamily="49" charset="0"/>
              </a:rPr>
              <a:t>(</a:t>
            </a:r>
            <a:r>
              <a:rPr lang="en-US" sz="1500" dirty="0" err="1">
                <a:latin typeface="Lucida Console" panose="020B0609040504020204" pitchFamily="49" charset="0"/>
              </a:rPr>
              <a:t>err.message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  return;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}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console.log(</a:t>
            </a:r>
            <a:r>
              <a:rPr lang="en-US" sz="1500" dirty="0" err="1">
                <a:latin typeface="Lucida Console" panose="020B0609040504020204" pitchFamily="49" charset="0"/>
              </a:rPr>
              <a:t>result.metaData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console.log(</a:t>
            </a:r>
            <a:r>
              <a:rPr lang="en-US" sz="1500" dirty="0" err="1">
                <a:latin typeface="Lucida Console" panose="020B0609040504020204" pitchFamily="49" charset="0"/>
              </a:rPr>
              <a:t>result.rows</a:t>
            </a:r>
            <a:r>
              <a:rPr lang="en-US" sz="1500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 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    });</a:t>
            </a:r>
          </a:p>
          <a:p>
            <a:r>
              <a:rPr lang="en-US" sz="1500" dirty="0">
                <a:latin typeface="Lucida Console" panose="020B0609040504020204" pitchFamily="49" charset="0"/>
              </a:rPr>
              <a:t>  });</a:t>
            </a:r>
          </a:p>
          <a:p>
            <a:endParaRPr lang="en-US" sz="1500" dirty="0">
              <a:latin typeface="Lucida Console" panose="020B0609040504020204" pitchFamily="49" charset="0"/>
            </a:endParaRPr>
          </a:p>
          <a:p>
            <a:r>
              <a:rPr lang="en-US" sz="1500" dirty="0">
                <a:latin typeface="Lucida Console" panose="020B0609040504020204" pitchFamily="49" charset="0"/>
              </a:rPr>
              <a:t>function </a:t>
            </a:r>
            <a:r>
              <a:rPr lang="en-US" sz="1500" dirty="0" err="1">
                <a:latin typeface="Lucida Console" panose="020B0609040504020204" pitchFamily="49" charset="0"/>
              </a:rPr>
              <a:t>doRelease</a:t>
            </a:r>
            <a:r>
              <a:rPr lang="en-US" sz="1500" dirty="0">
                <a:latin typeface="Lucida Console" panose="020B0609040504020204" pitchFamily="49" charset="0"/>
              </a:rPr>
              <a:t>(connection)</a:t>
            </a:r>
          </a:p>
          <a:p>
            <a:r>
              <a:rPr lang="en-US" sz="1500" dirty="0" smtClean="0">
                <a:latin typeface="Lucida Console" panose="020B0609040504020204" pitchFamily="49" charset="0"/>
              </a:rPr>
              <a:t>{ </a:t>
            </a:r>
            <a:r>
              <a:rPr lang="en-US" sz="1500" dirty="0" err="1" smtClean="0">
                <a:latin typeface="Lucida Console" panose="020B0609040504020204" pitchFamily="49" charset="0"/>
              </a:rPr>
              <a:t>connection.release</a:t>
            </a:r>
            <a:r>
              <a:rPr lang="en-US" sz="1500" dirty="0" smtClean="0">
                <a:latin typeface="Lucida Console" panose="020B0609040504020204" pitchFamily="49" charset="0"/>
              </a:rPr>
              <a:t>( function(err</a:t>
            </a:r>
            <a:r>
              <a:rPr lang="en-US" sz="1500" dirty="0">
                <a:latin typeface="Lucida Console" panose="020B0609040504020204" pitchFamily="49" charset="0"/>
              </a:rPr>
              <a:t>) </a:t>
            </a:r>
            <a:r>
              <a:rPr lang="en-US" sz="1500" dirty="0" smtClean="0">
                <a:latin typeface="Lucida Console" panose="020B0609040504020204" pitchFamily="49" charset="0"/>
              </a:rPr>
              <a:t>{…});}</a:t>
            </a:r>
            <a:endParaRPr lang="en-US" sz="1500" dirty="0">
              <a:latin typeface="Lucida Console" panose="020B0609040504020204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5940152" y="5386558"/>
            <a:ext cx="1296144" cy="95904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Integration Tier</a:t>
            </a:r>
          </a:p>
          <a:p>
            <a:pPr algn="ctr"/>
            <a:endParaRPr lang="nl-NL" sz="1600" dirty="0" smtClean="0"/>
          </a:p>
        </p:txBody>
      </p:sp>
      <p:pic>
        <p:nvPicPr>
          <p:cNvPr id="8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3359" y="5984341"/>
            <a:ext cx="1658069" cy="8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>
            <a:off x="7092280" y="6030335"/>
            <a:ext cx="576064" cy="38727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an 16"/>
          <p:cNvSpPr/>
          <p:nvPr/>
        </p:nvSpPr>
        <p:spPr>
          <a:xfrm>
            <a:off x="7668344" y="5469759"/>
            <a:ext cx="1224136" cy="127160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>
            <a:off x="107504" y="1916832"/>
            <a:ext cx="432048" cy="86409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89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57010" y="548680"/>
            <a:ext cx="5479486" cy="990000"/>
          </a:xfrm>
        </p:spPr>
        <p:txBody>
          <a:bodyPr/>
          <a:lstStyle/>
          <a:p>
            <a:r>
              <a:rPr lang="nl-NL" dirty="0" smtClean="0"/>
              <a:t>Oracle Application Container Cloud for Node.js </a:t>
            </a:r>
            <a:r>
              <a:rPr lang="nl-NL" dirty="0" err="1" smtClean="0"/>
              <a:t>with</a:t>
            </a:r>
            <a:r>
              <a:rPr lang="nl-NL" dirty="0" smtClean="0"/>
              <a:t> DB driver</a:t>
            </a:r>
            <a:endParaRPr lang="en-US" dirty="0"/>
          </a:p>
        </p:txBody>
      </p:sp>
      <p:sp>
        <p:nvSpPr>
          <p:cNvPr id="5" name="Cloud 4"/>
          <p:cNvSpPr/>
          <p:nvPr/>
        </p:nvSpPr>
        <p:spPr>
          <a:xfrm>
            <a:off x="1649306" y="1412776"/>
            <a:ext cx="4320480" cy="396044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Application Container Cloud</a:t>
            </a:r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2535909" y="2420888"/>
            <a:ext cx="2340768" cy="23042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Docker</a:t>
            </a:r>
          </a:p>
          <a:p>
            <a:pPr algn="ctr"/>
            <a:r>
              <a:rPr lang="nl-NL" sz="1600" dirty="0" smtClean="0"/>
              <a:t>Node.js Container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en-US" sz="16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31653" y="3501008"/>
            <a:ext cx="2592288" cy="324036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231653" y="3843046"/>
            <a:ext cx="2592288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19685" y="4347102"/>
            <a:ext cx="2304256" cy="162018"/>
          </a:xfrm>
          <a:prstGeom prst="straightConnector1">
            <a:avLst/>
          </a:prstGeom>
          <a:ln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239641" y="3071422"/>
            <a:ext cx="13639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smtClean="0"/>
              <a:t>REST </a:t>
            </a:r>
            <a:r>
              <a:rPr lang="nl-NL" sz="1600" dirty="0" err="1" smtClean="0"/>
              <a:t>clients</a:t>
            </a:r>
            <a:endParaRPr lang="en-US" sz="1600" dirty="0"/>
          </a:p>
        </p:txBody>
      </p:sp>
      <p:sp>
        <p:nvSpPr>
          <p:cNvPr id="11" name="AutoShape 2" descr="Application Container Cloud"/>
          <p:cNvSpPr>
            <a:spLocks noChangeAspect="1" noChangeArrowheads="1"/>
          </p:cNvSpPr>
          <p:nvPr/>
        </p:nvSpPr>
        <p:spPr bwMode="auto">
          <a:xfrm>
            <a:off x="155575" y="21557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sz="160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9F9F9"/>
              </a:clrFrom>
              <a:clrTo>
                <a:srgbClr val="F9F9F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0653" y="1484784"/>
            <a:ext cx="720080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ounded Rectangle 12"/>
          <p:cNvSpPr/>
          <p:nvPr/>
        </p:nvSpPr>
        <p:spPr>
          <a:xfrm>
            <a:off x="2895948" y="3311349"/>
            <a:ext cx="1764705" cy="119777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21" y="3367964"/>
            <a:ext cx="411163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72136" y="3356992"/>
            <a:ext cx="7377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1200" dirty="0"/>
              <a:t>d</a:t>
            </a:r>
            <a:r>
              <a:rPr lang="nl-NL" sz="1200" dirty="0" smtClean="0"/>
              <a:t>ata-</a:t>
            </a:r>
            <a:r>
              <a:rPr lang="nl-NL" sz="1200" dirty="0" err="1" smtClean="0"/>
              <a:t>api</a:t>
            </a:r>
            <a:endParaRPr lang="en-US" sz="1200" dirty="0"/>
          </a:p>
        </p:txBody>
      </p:sp>
      <p:sp>
        <p:nvSpPr>
          <p:cNvPr id="16" name="Rounded Rectangle 15"/>
          <p:cNvSpPr/>
          <p:nvPr/>
        </p:nvSpPr>
        <p:spPr>
          <a:xfrm>
            <a:off x="2967957" y="3717032"/>
            <a:ext cx="576063" cy="71107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REST API</a:t>
            </a:r>
            <a:endParaRPr lang="en-US" sz="1100" dirty="0"/>
          </a:p>
        </p:txBody>
      </p:sp>
      <p:sp>
        <p:nvSpPr>
          <p:cNvPr id="17" name="Cloud 16"/>
          <p:cNvSpPr/>
          <p:nvPr/>
        </p:nvSpPr>
        <p:spPr>
          <a:xfrm>
            <a:off x="5220072" y="4315598"/>
            <a:ext cx="3528392" cy="2569786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</p:txBody>
      </p:sp>
      <p:sp>
        <p:nvSpPr>
          <p:cNvPr id="18" name="Right Arrow 17"/>
          <p:cNvSpPr/>
          <p:nvPr/>
        </p:nvSpPr>
        <p:spPr>
          <a:xfrm rot="2319200">
            <a:off x="4548715" y="4471434"/>
            <a:ext cx="1361527" cy="8640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9" name="Rectangular Callout 18"/>
          <p:cNvSpPr/>
          <p:nvPr/>
        </p:nvSpPr>
        <p:spPr>
          <a:xfrm>
            <a:off x="6804248" y="2592197"/>
            <a:ext cx="1008112" cy="936104"/>
          </a:xfrm>
          <a:prstGeom prst="wedgeRectCallout">
            <a:avLst>
              <a:gd name="adj1" fmla="val -196853"/>
              <a:gd name="adj2" fmla="val 188229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Binding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3635897" y="3717032"/>
            <a:ext cx="864095" cy="391863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o</a:t>
            </a:r>
            <a:r>
              <a:rPr lang="nl-NL" sz="1100" dirty="0" err="1" smtClean="0"/>
              <a:t>racledb</a:t>
            </a:r>
            <a:endParaRPr lang="nl-NL" sz="1100" dirty="0" smtClean="0"/>
          </a:p>
          <a:p>
            <a:pPr algn="ctr"/>
            <a:r>
              <a:rPr lang="nl-NL" sz="1100" dirty="0" smtClean="0"/>
              <a:t>DB driver</a:t>
            </a:r>
            <a:endParaRPr lang="en-US" sz="1100" dirty="0"/>
          </a:p>
        </p:txBody>
      </p:sp>
      <p:sp>
        <p:nvSpPr>
          <p:cNvPr id="21" name="Flowchart: Magnetic Disk 20"/>
          <p:cNvSpPr/>
          <p:nvPr/>
        </p:nvSpPr>
        <p:spPr>
          <a:xfrm>
            <a:off x="5940152" y="5841268"/>
            <a:ext cx="2016224" cy="468052"/>
          </a:xfrm>
          <a:prstGeom prst="flowChartMagneticDisk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MyJCSDB</a:t>
            </a:r>
            <a:endParaRPr lang="en-US" sz="1200" dirty="0"/>
          </a:p>
        </p:txBody>
      </p:sp>
      <p:sp>
        <p:nvSpPr>
          <p:cNvPr id="22" name="Can 21"/>
          <p:cNvSpPr/>
          <p:nvPr/>
        </p:nvSpPr>
        <p:spPr>
          <a:xfrm>
            <a:off x="6156176" y="5157192"/>
            <a:ext cx="648072" cy="776337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err="1" smtClean="0"/>
              <a:t>demos</a:t>
            </a:r>
            <a:endParaRPr lang="en-US" sz="1100" dirty="0"/>
          </a:p>
        </p:txBody>
      </p:sp>
      <p:sp>
        <p:nvSpPr>
          <p:cNvPr id="23" name="Can 22"/>
          <p:cNvSpPr/>
          <p:nvPr/>
        </p:nvSpPr>
        <p:spPr>
          <a:xfrm>
            <a:off x="7092280" y="5157192"/>
            <a:ext cx="648072" cy="81008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100" dirty="0" smtClean="0"/>
          </a:p>
          <a:p>
            <a:pPr algn="ctr"/>
            <a:endParaRPr lang="nl-NL" sz="1100" dirty="0"/>
          </a:p>
          <a:p>
            <a:pPr algn="ctr"/>
            <a:r>
              <a:rPr lang="nl-NL" sz="1100" dirty="0" smtClean="0"/>
              <a:t>PDB1</a:t>
            </a:r>
            <a:endParaRPr lang="en-US" sz="1100" dirty="0"/>
          </a:p>
        </p:txBody>
      </p:sp>
      <p:sp>
        <p:nvSpPr>
          <p:cNvPr id="24" name="Freeform 23"/>
          <p:cNvSpPr/>
          <p:nvPr/>
        </p:nvSpPr>
        <p:spPr>
          <a:xfrm>
            <a:off x="3530851" y="3901747"/>
            <a:ext cx="2978591" cy="1464859"/>
          </a:xfrm>
          <a:custGeom>
            <a:avLst/>
            <a:gdLst>
              <a:gd name="connsiteX0" fmla="*/ 0 w 2978591"/>
              <a:gd name="connsiteY0" fmla="*/ 115893 h 1464859"/>
              <a:gd name="connsiteX1" fmla="*/ 181070 w 2978591"/>
              <a:gd name="connsiteY1" fmla="*/ 7251 h 1464859"/>
              <a:gd name="connsiteX2" fmla="*/ 217284 w 2978591"/>
              <a:gd name="connsiteY2" fmla="*/ 296962 h 1464859"/>
              <a:gd name="connsiteX3" fmla="*/ 1122630 w 2978591"/>
              <a:gd name="connsiteY3" fmla="*/ 532352 h 1464859"/>
              <a:gd name="connsiteX4" fmla="*/ 2172832 w 2978591"/>
              <a:gd name="connsiteY4" fmla="*/ 1338111 h 1464859"/>
              <a:gd name="connsiteX5" fmla="*/ 2525917 w 2978591"/>
              <a:gd name="connsiteY5" fmla="*/ 1320004 h 1464859"/>
              <a:gd name="connsiteX6" fmla="*/ 2978591 w 2978591"/>
              <a:gd name="connsiteY6" fmla="*/ 1464859 h 1464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8591" h="1464859">
                <a:moveTo>
                  <a:pt x="0" y="115893"/>
                </a:moveTo>
                <a:cubicBezTo>
                  <a:pt x="72428" y="46483"/>
                  <a:pt x="144856" y="-22927"/>
                  <a:pt x="181070" y="7251"/>
                </a:cubicBezTo>
                <a:cubicBezTo>
                  <a:pt x="217284" y="37429"/>
                  <a:pt x="60357" y="209445"/>
                  <a:pt x="217284" y="296962"/>
                </a:cubicBezTo>
                <a:cubicBezTo>
                  <a:pt x="374211" y="384479"/>
                  <a:pt x="796705" y="358827"/>
                  <a:pt x="1122630" y="532352"/>
                </a:cubicBezTo>
                <a:cubicBezTo>
                  <a:pt x="1448555" y="705877"/>
                  <a:pt x="1938951" y="1206836"/>
                  <a:pt x="2172832" y="1338111"/>
                </a:cubicBezTo>
                <a:cubicBezTo>
                  <a:pt x="2406713" y="1469386"/>
                  <a:pt x="2391624" y="1298879"/>
                  <a:pt x="2525917" y="1320004"/>
                </a:cubicBezTo>
                <a:cubicBezTo>
                  <a:pt x="2660210" y="1341129"/>
                  <a:pt x="2819400" y="1402994"/>
                  <a:pt x="2978591" y="146485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25" name="Oval 24"/>
          <p:cNvSpPr/>
          <p:nvPr/>
        </p:nvSpPr>
        <p:spPr>
          <a:xfrm>
            <a:off x="6228184" y="5373216"/>
            <a:ext cx="504056" cy="227275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smtClean="0"/>
              <a:t>HR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3406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Next steps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beyond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smtClean="0"/>
              <a:t>API Development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npm</a:t>
            </a:r>
            <a:r>
              <a:rPr lang="nl-NL" dirty="0" smtClean="0"/>
              <a:t> packages – 10Ks of </a:t>
            </a:r>
            <a:r>
              <a:rPr lang="nl-NL" dirty="0" err="1" smtClean="0"/>
              <a:t>them</a:t>
            </a:r>
            <a:endParaRPr lang="nl-NL" dirty="0" smtClean="0"/>
          </a:p>
          <a:p>
            <a:pPr lvl="1"/>
            <a:r>
              <a:rPr lang="nl-NL" dirty="0" smtClean="0"/>
              <a:t>For SOAP, XML, IMDB, Dictionary, </a:t>
            </a:r>
            <a:r>
              <a:rPr lang="nl-NL" dirty="0" err="1" smtClean="0"/>
              <a:t>Geography</a:t>
            </a:r>
            <a:r>
              <a:rPr lang="nl-NL" dirty="0" smtClean="0"/>
              <a:t>, </a:t>
            </a:r>
            <a:r>
              <a:rPr lang="nl-NL" dirty="0" err="1" smtClean="0"/>
              <a:t>Text</a:t>
            </a:r>
            <a:r>
              <a:rPr lang="nl-NL" dirty="0" smtClean="0"/>
              <a:t>-</a:t>
            </a:r>
            <a:r>
              <a:rPr lang="nl-NL" dirty="0" err="1" smtClean="0"/>
              <a:t>to</a:t>
            </a:r>
            <a:r>
              <a:rPr lang="nl-NL" dirty="0" smtClean="0"/>
              <a:t>-Speech, Loopback </a:t>
            </a:r>
            <a:r>
              <a:rPr lang="nl-NL" dirty="0" err="1" smtClean="0"/>
              <a:t>mBaaS</a:t>
            </a:r>
            <a:r>
              <a:rPr lang="nl-NL" dirty="0" smtClean="0"/>
              <a:t> …</a:t>
            </a:r>
          </a:p>
          <a:p>
            <a:r>
              <a:rPr lang="nl-NL" dirty="0" smtClean="0"/>
              <a:t>Advanced topics: </a:t>
            </a:r>
            <a:r>
              <a:rPr lang="nl-NL" dirty="0"/>
              <a:t>Web Sockets </a:t>
            </a:r>
            <a:r>
              <a:rPr lang="nl-NL" dirty="0" smtClean="0"/>
              <a:t>, security, </a:t>
            </a:r>
            <a:r>
              <a:rPr lang="nl-NL" dirty="0" err="1" smtClean="0"/>
              <a:t>scaling</a:t>
            </a:r>
            <a:r>
              <a:rPr lang="nl-NL" dirty="0" smtClean="0"/>
              <a:t>, H/A, state in a </a:t>
            </a:r>
            <a:r>
              <a:rPr lang="nl-NL" dirty="0" err="1" smtClean="0"/>
              <a:t>stateless</a:t>
            </a:r>
            <a:r>
              <a:rPr lang="nl-NL" dirty="0" smtClean="0"/>
              <a:t> </a:t>
            </a:r>
            <a:r>
              <a:rPr lang="nl-NL" dirty="0" err="1" smtClean="0"/>
              <a:t>world</a:t>
            </a:r>
            <a:r>
              <a:rPr lang="nl-NL" dirty="0" smtClean="0"/>
              <a:t>, </a:t>
            </a:r>
            <a:r>
              <a:rPr lang="nl-NL" dirty="0" err="1" smtClean="0"/>
              <a:t>queuing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scheduling</a:t>
            </a:r>
            <a:r>
              <a:rPr lang="nl-NL" dirty="0" smtClean="0"/>
              <a:t> ‘background jobs’</a:t>
            </a:r>
          </a:p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modules </a:t>
            </a:r>
            <a:r>
              <a:rPr lang="nl-NL" dirty="0" err="1" smtClean="0"/>
              <a:t>and</a:t>
            </a:r>
            <a:r>
              <a:rPr lang="nl-NL" dirty="0" smtClean="0"/>
              <a:t> NPM packages</a:t>
            </a:r>
          </a:p>
          <a:p>
            <a:pPr lvl="1"/>
            <a:r>
              <a:rPr lang="nl-NL" dirty="0" err="1" smtClean="0"/>
              <a:t>Contribute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 packages</a:t>
            </a:r>
          </a:p>
          <a:p>
            <a:r>
              <a:rPr lang="nl-NL" dirty="0" err="1" smtClean="0"/>
              <a:t>Promises</a:t>
            </a:r>
            <a:r>
              <a:rPr lang="nl-NL" dirty="0" smtClean="0"/>
              <a:t> – for </a:t>
            </a:r>
            <a:r>
              <a:rPr lang="nl-NL" dirty="0" err="1" smtClean="0"/>
              <a:t>an</a:t>
            </a:r>
            <a:r>
              <a:rPr lang="nl-NL" dirty="0" smtClean="0"/>
              <a:t> escape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callback</a:t>
            </a:r>
            <a:r>
              <a:rPr lang="nl-NL" dirty="0" smtClean="0"/>
              <a:t> </a:t>
            </a:r>
            <a:r>
              <a:rPr lang="nl-NL" dirty="0" err="1" smtClean="0"/>
              <a:t>hell</a:t>
            </a:r>
            <a:endParaRPr lang="nl-NL" dirty="0" smtClean="0"/>
          </a:p>
          <a:p>
            <a:r>
              <a:rPr lang="nl-NL" dirty="0" err="1" smtClean="0"/>
              <a:t>IDEs</a:t>
            </a:r>
            <a:endParaRPr lang="nl-NL" dirty="0" smtClean="0"/>
          </a:p>
          <a:p>
            <a:r>
              <a:rPr lang="nl-NL" dirty="0" smtClean="0"/>
              <a:t>Debugging</a:t>
            </a:r>
          </a:p>
          <a:p>
            <a:r>
              <a:rPr lang="nl-NL" dirty="0" err="1" smtClean="0"/>
              <a:t>Testing</a:t>
            </a:r>
            <a:endParaRPr lang="nl-NL" dirty="0" smtClean="0"/>
          </a:p>
          <a:p>
            <a:r>
              <a:rPr lang="nl-NL" dirty="0" smtClean="0"/>
              <a:t>Deployment</a:t>
            </a:r>
          </a:p>
          <a:p>
            <a:r>
              <a:rPr lang="nl-NL" dirty="0" err="1" smtClean="0"/>
              <a:t>Rethink</a:t>
            </a:r>
            <a:r>
              <a:rPr lang="nl-NL" dirty="0" smtClean="0"/>
              <a:t> </a:t>
            </a:r>
            <a:r>
              <a:rPr lang="nl-NL" dirty="0" err="1" smtClean="0"/>
              <a:t>mBaaS</a:t>
            </a:r>
            <a:r>
              <a:rPr lang="nl-NL" dirty="0" smtClean="0"/>
              <a:t> &amp; </a:t>
            </a:r>
            <a:r>
              <a:rPr lang="nl-NL" dirty="0" err="1" smtClean="0"/>
              <a:t>iPaaS</a:t>
            </a:r>
            <a:endParaRPr lang="en-US" dirty="0"/>
          </a:p>
        </p:txBody>
      </p:sp>
      <p:pic>
        <p:nvPicPr>
          <p:cNvPr id="5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3376" y="4513803"/>
            <a:ext cx="4167096" cy="208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061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JavaScript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</a:t>
            </a:r>
            <a:r>
              <a:rPr lang="nl-NL" dirty="0" err="1" smtClean="0"/>
              <a:t>enterprise</a:t>
            </a:r>
            <a:r>
              <a:rPr lang="nl-NL" dirty="0" smtClean="0"/>
              <a:t> </a:t>
            </a:r>
            <a:r>
              <a:rPr lang="nl-NL" dirty="0" err="1" smtClean="0"/>
              <a:t>architecture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395536" y="2492896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Mobile Client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95536" y="3717032"/>
            <a:ext cx="1512168" cy="86409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Browser</a:t>
            </a:r>
            <a:endParaRPr lang="en-US" dirty="0"/>
          </a:p>
        </p:txBody>
      </p:sp>
      <p:pic>
        <p:nvPicPr>
          <p:cNvPr id="11266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9322" y="2882363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1475656" y="4106499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3275856" y="2492896"/>
            <a:ext cx="1152128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Web Tier</a:t>
            </a:r>
          </a:p>
          <a:p>
            <a:pPr algn="ctr"/>
            <a:r>
              <a:rPr lang="nl-NL" sz="1600" dirty="0" smtClean="0"/>
              <a:t/>
            </a:r>
            <a:br>
              <a:rPr lang="nl-NL" sz="1600" dirty="0" smtClean="0"/>
            </a:br>
            <a:r>
              <a:rPr lang="nl-NL" sz="1600" dirty="0" err="1" smtClean="0"/>
              <a:t>Static</a:t>
            </a:r>
            <a:r>
              <a:rPr lang="nl-NL" sz="1600" dirty="0" smtClean="0"/>
              <a:t> file </a:t>
            </a:r>
            <a:r>
              <a:rPr lang="nl-NL" sz="1600" dirty="0" err="1" smtClean="0"/>
              <a:t>serving</a:t>
            </a:r>
            <a:r>
              <a:rPr lang="nl-NL" sz="1600" dirty="0" smtClean="0"/>
              <a:t/>
            </a:r>
            <a:br>
              <a:rPr lang="nl-NL" sz="1600" dirty="0" smtClean="0"/>
            </a:br>
            <a:endParaRPr lang="nl-NL" sz="1600" dirty="0"/>
          </a:p>
          <a:p>
            <a:pPr algn="ctr"/>
            <a:r>
              <a:rPr lang="nl-NL" sz="1600" dirty="0" smtClean="0"/>
              <a:t>REST </a:t>
            </a:r>
            <a:r>
              <a:rPr lang="nl-NL" sz="1600" dirty="0" err="1" smtClean="0"/>
              <a:t>APIs</a:t>
            </a:r>
            <a:endParaRPr lang="nl-NL" sz="1600" dirty="0" smtClean="0"/>
          </a:p>
        </p:txBody>
      </p:sp>
      <p:sp>
        <p:nvSpPr>
          <p:cNvPr id="9" name="Can 8"/>
          <p:cNvSpPr/>
          <p:nvPr/>
        </p:nvSpPr>
        <p:spPr>
          <a:xfrm>
            <a:off x="7246938" y="2204863"/>
            <a:ext cx="997470" cy="914813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DB</a:t>
            </a:r>
            <a:endParaRPr lang="en-US" dirty="0"/>
          </a:p>
        </p:txBody>
      </p:sp>
      <p:sp>
        <p:nvSpPr>
          <p:cNvPr id="11" name="Rounded Rectangle 10"/>
          <p:cNvSpPr/>
          <p:nvPr/>
        </p:nvSpPr>
        <p:spPr>
          <a:xfrm>
            <a:off x="4644008" y="2492896"/>
            <a:ext cx="1584176" cy="208823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Business Tier</a:t>
            </a:r>
          </a:p>
          <a:p>
            <a:pPr algn="ctr"/>
            <a:endParaRPr lang="nl-NL" sz="1600" dirty="0"/>
          </a:p>
          <a:p>
            <a:pPr algn="ctr"/>
            <a:r>
              <a:rPr lang="nl-NL" sz="1600" dirty="0" smtClean="0"/>
              <a:t>Integration </a:t>
            </a:r>
          </a:p>
          <a:p>
            <a:pPr algn="ctr"/>
            <a:r>
              <a:rPr lang="nl-NL" sz="1600" dirty="0" err="1" smtClean="0"/>
              <a:t>Orchestration</a:t>
            </a:r>
            <a:r>
              <a:rPr lang="nl-NL" sz="1600" dirty="0" smtClean="0"/>
              <a:t>/ BPM</a:t>
            </a:r>
          </a:p>
          <a:p>
            <a:pPr algn="ctr"/>
            <a:r>
              <a:rPr lang="nl-NL" sz="1600" dirty="0" smtClean="0"/>
              <a:t>Background Jobs</a:t>
            </a:r>
            <a:endParaRPr lang="en-US" sz="1600" dirty="0"/>
          </a:p>
        </p:txBody>
      </p:sp>
      <p:cxnSp>
        <p:nvCxnSpPr>
          <p:cNvPr id="12" name="Elbow Connector 11"/>
          <p:cNvCxnSpPr>
            <a:endCxn id="9" idx="2"/>
          </p:cNvCxnSpPr>
          <p:nvPr/>
        </p:nvCxnSpPr>
        <p:spPr>
          <a:xfrm flipV="1">
            <a:off x="6228184" y="2662270"/>
            <a:ext cx="1018754" cy="457406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be 12"/>
          <p:cNvSpPr/>
          <p:nvPr/>
        </p:nvSpPr>
        <p:spPr>
          <a:xfrm>
            <a:off x="7030914" y="3327565"/>
            <a:ext cx="1213494" cy="749507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ERP</a:t>
            </a:r>
            <a:endParaRPr lang="en-US" dirty="0"/>
          </a:p>
        </p:txBody>
      </p:sp>
      <p:sp>
        <p:nvSpPr>
          <p:cNvPr id="15" name="Cube 14"/>
          <p:cNvSpPr/>
          <p:nvPr/>
        </p:nvSpPr>
        <p:spPr>
          <a:xfrm>
            <a:off x="7652304" y="3717032"/>
            <a:ext cx="1213494" cy="749507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SaaS</a:t>
            </a:r>
            <a:endParaRPr lang="en-US" dirty="0"/>
          </a:p>
        </p:txBody>
      </p:sp>
      <p:cxnSp>
        <p:nvCxnSpPr>
          <p:cNvPr id="16" name="Elbow Connector 15"/>
          <p:cNvCxnSpPr/>
          <p:nvPr/>
        </p:nvCxnSpPr>
        <p:spPr>
          <a:xfrm>
            <a:off x="1907704" y="2780928"/>
            <a:ext cx="1440160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/>
          <p:nvPr/>
        </p:nvCxnSpPr>
        <p:spPr>
          <a:xfrm flipV="1">
            <a:off x="1904038" y="3681028"/>
            <a:ext cx="1443826" cy="612068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ight Arrow 18"/>
          <p:cNvSpPr/>
          <p:nvPr/>
        </p:nvSpPr>
        <p:spPr>
          <a:xfrm>
            <a:off x="4355976" y="3356992"/>
            <a:ext cx="432048" cy="36004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Elbow Connector 20"/>
          <p:cNvCxnSpPr>
            <a:stCxn id="11" idx="3"/>
            <a:endCxn id="13" idx="2"/>
          </p:cNvCxnSpPr>
          <p:nvPr/>
        </p:nvCxnSpPr>
        <p:spPr>
          <a:xfrm>
            <a:off x="6228184" y="3537012"/>
            <a:ext cx="802730" cy="258995"/>
          </a:xfrm>
          <a:prstGeom prst="bentConnector3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3"/>
            <a:endCxn id="15" idx="2"/>
          </p:cNvCxnSpPr>
          <p:nvPr/>
        </p:nvCxnSpPr>
        <p:spPr>
          <a:xfrm>
            <a:off x="6228184" y="3537012"/>
            <a:ext cx="1424120" cy="64846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7246938" y="5013176"/>
            <a:ext cx="1512168" cy="86409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External</a:t>
            </a:r>
            <a:r>
              <a:rPr lang="nl-NL" dirty="0" smtClean="0"/>
              <a:t> Service</a:t>
            </a:r>
            <a:endParaRPr lang="en-US" dirty="0"/>
          </a:p>
        </p:txBody>
      </p:sp>
      <p:sp>
        <p:nvSpPr>
          <p:cNvPr id="25" name="Cloud 24"/>
          <p:cNvSpPr/>
          <p:nvPr/>
        </p:nvSpPr>
        <p:spPr>
          <a:xfrm>
            <a:off x="6732240" y="5733256"/>
            <a:ext cx="1448180" cy="792088"/>
          </a:xfrm>
          <a:prstGeom prst="cloud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External</a:t>
            </a:r>
            <a:r>
              <a:rPr lang="nl-NL" sz="1600" dirty="0"/>
              <a:t> Service</a:t>
            </a:r>
            <a:endParaRPr lang="en-US" sz="1600" dirty="0"/>
          </a:p>
        </p:txBody>
      </p:sp>
      <p:cxnSp>
        <p:nvCxnSpPr>
          <p:cNvPr id="31" name="Elbow Connector 30"/>
          <p:cNvCxnSpPr/>
          <p:nvPr/>
        </p:nvCxnSpPr>
        <p:spPr>
          <a:xfrm>
            <a:off x="6228184" y="3681028"/>
            <a:ext cx="1018754" cy="1764196"/>
          </a:xfrm>
          <a:prstGeom prst="bentConnector3">
            <a:avLst>
              <a:gd name="adj1" fmla="val 30054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Elbow Connector 33"/>
          <p:cNvCxnSpPr/>
          <p:nvPr/>
        </p:nvCxnSpPr>
        <p:spPr>
          <a:xfrm>
            <a:off x="6228184" y="3789040"/>
            <a:ext cx="508548" cy="2448272"/>
          </a:xfrm>
          <a:prstGeom prst="bentConnector3">
            <a:avLst>
              <a:gd name="adj1" fmla="val 31686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925" y="4581654"/>
            <a:ext cx="2735251" cy="1367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3927594" y="4347757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Javascript logo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339" b="45462"/>
          <a:stretch/>
        </p:blipFill>
        <p:spPr bwMode="auto">
          <a:xfrm>
            <a:off x="5727794" y="4365630"/>
            <a:ext cx="428382" cy="47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55" y="3238279"/>
            <a:ext cx="479095" cy="47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0790" y="3741846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323" y="4677950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4" descr="https://examples.javacodegeeks.com/wp-content/uploads/2012/12/json-logo.jp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4845" y="3310213"/>
            <a:ext cx="335226" cy="335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76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25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Node.js is like a JS-DK – </a:t>
            </a:r>
            <a:r>
              <a:rPr lang="nl-NL" dirty="0" err="1" smtClean="0"/>
              <a:t>JavaScript</a:t>
            </a:r>
            <a:r>
              <a:rPr lang="nl-NL" dirty="0" smtClean="0"/>
              <a:t> Virtual Machine</a:t>
            </a:r>
            <a:endParaRPr lang="en-US" dirty="0"/>
          </a:p>
        </p:txBody>
      </p:sp>
      <p:pic>
        <p:nvPicPr>
          <p:cNvPr id="12290" name="Picture 2" descr="node.js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914" y="2660318"/>
            <a:ext cx="7448502" cy="3647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42367" y="3077526"/>
            <a:ext cx="4151784" cy="2075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/>
          <p:cNvSpPr/>
          <p:nvPr/>
        </p:nvSpPr>
        <p:spPr>
          <a:xfrm>
            <a:off x="2987824" y="1654861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7" name="Cube 6"/>
          <p:cNvSpPr/>
          <p:nvPr/>
        </p:nvSpPr>
        <p:spPr>
          <a:xfrm>
            <a:off x="4427984" y="1412776"/>
            <a:ext cx="1224136" cy="86409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Custom</a:t>
            </a:r>
            <a:r>
              <a:rPr lang="nl-NL" sz="1400" dirty="0" smtClean="0"/>
              <a:t> Node.js app</a:t>
            </a:r>
            <a:endParaRPr lang="en-US" sz="1400" dirty="0"/>
          </a:p>
        </p:txBody>
      </p:sp>
      <p:sp>
        <p:nvSpPr>
          <p:cNvPr id="8" name="Cube 7"/>
          <p:cNvSpPr/>
          <p:nvPr/>
        </p:nvSpPr>
        <p:spPr>
          <a:xfrm>
            <a:off x="5724128" y="1870885"/>
            <a:ext cx="864096" cy="687089"/>
          </a:xfrm>
          <a:prstGeom prst="cub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Custom</a:t>
            </a:r>
            <a:r>
              <a:rPr lang="nl-NL" sz="1100" dirty="0" smtClean="0"/>
              <a:t> Node.js app</a:t>
            </a:r>
            <a:endParaRPr lang="en-US" sz="1100" dirty="0"/>
          </a:p>
        </p:txBody>
      </p:sp>
      <p:sp>
        <p:nvSpPr>
          <p:cNvPr id="6" name="Down Arrow 5"/>
          <p:cNvSpPr/>
          <p:nvPr/>
        </p:nvSpPr>
        <p:spPr>
          <a:xfrm>
            <a:off x="3419872" y="5949280"/>
            <a:ext cx="180020" cy="170077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555776" y="5949280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>
                <a:latin typeface="BatangChe" panose="02030609000101010101" pitchFamily="49" charset="-127"/>
                <a:ea typeface="BatangChe" panose="02030609000101010101" pitchFamily="49" charset="-127"/>
              </a:rPr>
              <a:t>m</a:t>
            </a:r>
            <a:r>
              <a:rPr lang="nl-NL" dirty="0" smtClean="0">
                <a:latin typeface="BatangChe" panose="02030609000101010101" pitchFamily="49" charset="-127"/>
                <a:ea typeface="BatangChe" panose="02030609000101010101" pitchFamily="49" charset="-127"/>
              </a:rPr>
              <a:t>achine code</a:t>
            </a:r>
            <a:endParaRPr lang="en-US" dirty="0">
              <a:latin typeface="BatangChe" panose="02030609000101010101" pitchFamily="49" charset="-127"/>
              <a:ea typeface="BatangChe" panose="02030609000101010101" pitchFamily="49" charset="-127"/>
            </a:endParaRPr>
          </a:p>
        </p:txBody>
      </p:sp>
      <p:pic>
        <p:nvPicPr>
          <p:cNvPr id="12294" name="Picture 6" descr="http://archetypeglobal.com/blog/wp-content/uploads/2013/01/platform-logos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6136807"/>
            <a:ext cx="1808856" cy="748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1259632" y="3356992"/>
            <a:ext cx="6336704" cy="3528392"/>
          </a:xfrm>
          <a:prstGeom prst="rect">
            <a:avLst/>
          </a:prstGeom>
          <a:solidFill>
            <a:schemeClr val="bg1">
              <a:lumMod val="95000"/>
              <a:alpha val="5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32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Brief </a:t>
            </a:r>
            <a:r>
              <a:rPr lang="nl-NL" dirty="0" err="1" smtClean="0"/>
              <a:t>History</a:t>
            </a:r>
            <a:r>
              <a:rPr lang="nl-NL" dirty="0" smtClean="0"/>
              <a:t> of 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72816"/>
            <a:ext cx="8211600" cy="5085184"/>
          </a:xfrm>
        </p:spPr>
        <p:txBody>
          <a:bodyPr>
            <a:normAutofit fontScale="92500" lnSpcReduction="10000"/>
          </a:bodyPr>
          <a:lstStyle/>
          <a:p>
            <a:r>
              <a:rPr lang="nl-NL" dirty="0" smtClean="0"/>
              <a:t>2009 – </a:t>
            </a:r>
            <a:r>
              <a:rPr lang="nl-NL" dirty="0" err="1" smtClean="0"/>
              <a:t>unveiled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/>
              <a:t>Ryan </a:t>
            </a:r>
            <a:r>
              <a:rPr lang="en-US" dirty="0" smtClean="0"/>
              <a:t>Dahl, written on Linux, leveraging Google V8</a:t>
            </a:r>
          </a:p>
          <a:p>
            <a:r>
              <a:rPr lang="nl-NL" dirty="0" smtClean="0"/>
              <a:t>2010</a:t>
            </a:r>
          </a:p>
          <a:p>
            <a:pPr lvl="1"/>
            <a:r>
              <a:rPr lang="nl-NL" dirty="0" err="1" smtClean="0"/>
              <a:t>Initial</a:t>
            </a:r>
            <a:r>
              <a:rPr lang="nl-NL" dirty="0" smtClean="0"/>
              <a:t> release of </a:t>
            </a:r>
            <a:r>
              <a:rPr lang="nl-NL" i="1" dirty="0" err="1" smtClean="0"/>
              <a:t>express</a:t>
            </a:r>
            <a:r>
              <a:rPr lang="nl-NL" dirty="0" smtClean="0"/>
              <a:t> – </a:t>
            </a:r>
            <a:r>
              <a:rPr lang="nl-NL" dirty="0" err="1" smtClean="0"/>
              <a:t>the</a:t>
            </a:r>
            <a:r>
              <a:rPr lang="nl-NL" dirty="0" smtClean="0"/>
              <a:t> default </a:t>
            </a:r>
            <a:r>
              <a:rPr lang="en-US" dirty="0"/>
              <a:t>web application server </a:t>
            </a:r>
            <a:r>
              <a:rPr lang="en-US" dirty="0" smtClean="0"/>
              <a:t>framework</a:t>
            </a:r>
            <a:endParaRPr lang="nl-NL" dirty="0" smtClean="0"/>
          </a:p>
          <a:p>
            <a:r>
              <a:rPr lang="nl-NL" dirty="0" smtClean="0"/>
              <a:t>2011</a:t>
            </a:r>
          </a:p>
          <a:p>
            <a:pPr lvl="1"/>
            <a:r>
              <a:rPr lang="nl-NL" dirty="0" smtClean="0"/>
              <a:t>package manager </a:t>
            </a:r>
            <a:r>
              <a:rPr lang="nl-NL" i="1" dirty="0" err="1" smtClean="0"/>
              <a:t>npm</a:t>
            </a:r>
            <a:r>
              <a:rPr lang="nl-NL" dirty="0" smtClean="0"/>
              <a:t> </a:t>
            </a:r>
            <a:r>
              <a:rPr lang="nl-NL" dirty="0" err="1" smtClean="0"/>
              <a:t>introduced</a:t>
            </a:r>
            <a:r>
              <a:rPr lang="nl-NL" dirty="0" smtClean="0"/>
              <a:t>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en-US" dirty="0" smtClean="0"/>
              <a:t>publish </a:t>
            </a:r>
            <a:r>
              <a:rPr lang="en-US" dirty="0"/>
              <a:t>and share open-source Node.js libraries and </a:t>
            </a:r>
            <a:r>
              <a:rPr lang="en-US" dirty="0" smtClean="0"/>
              <a:t>simplify </a:t>
            </a:r>
            <a:r>
              <a:rPr lang="en-US" dirty="0"/>
              <a:t>installation, updating and uninstallation of libraries</a:t>
            </a:r>
            <a:r>
              <a:rPr lang="nl-NL" dirty="0" smtClean="0"/>
              <a:t> </a:t>
            </a:r>
          </a:p>
          <a:p>
            <a:pPr lvl="1"/>
            <a:r>
              <a:rPr lang="nl-NL" dirty="0" smtClean="0"/>
              <a:t>Native Windows </a:t>
            </a:r>
            <a:r>
              <a:rPr lang="nl-NL" dirty="0" err="1" smtClean="0"/>
              <a:t>implementation</a:t>
            </a:r>
            <a:r>
              <a:rPr lang="nl-NL" dirty="0" smtClean="0"/>
              <a:t> of Node.js </a:t>
            </a:r>
            <a:r>
              <a:rPr lang="nl-NL" dirty="0" err="1" smtClean="0"/>
              <a:t>released</a:t>
            </a:r>
            <a:endParaRPr lang="nl-NL" dirty="0" smtClean="0"/>
          </a:p>
          <a:p>
            <a:r>
              <a:rPr lang="nl-NL" dirty="0" smtClean="0"/>
              <a:t>2011-2015 </a:t>
            </a:r>
            <a:r>
              <a:rPr lang="nl-NL" dirty="0" err="1" smtClean="0"/>
              <a:t>Many</a:t>
            </a:r>
            <a:r>
              <a:rPr lang="nl-NL" dirty="0" smtClean="0"/>
              <a:t> Cloud Platforms </a:t>
            </a:r>
            <a:r>
              <a:rPr lang="nl-NL" dirty="0" err="1" smtClean="0"/>
              <a:t>supporting</a:t>
            </a:r>
            <a:r>
              <a:rPr lang="nl-NL" dirty="0" smtClean="0"/>
              <a:t> Node.js</a:t>
            </a:r>
          </a:p>
          <a:p>
            <a:pPr lvl="1"/>
            <a:r>
              <a:rPr lang="nl-NL" dirty="0" err="1"/>
              <a:t>Heroku</a:t>
            </a:r>
            <a:r>
              <a:rPr lang="nl-NL" dirty="0"/>
              <a:t>, </a:t>
            </a:r>
            <a:r>
              <a:rPr lang="nl-NL" dirty="0" err="1"/>
              <a:t>Joyent</a:t>
            </a:r>
            <a:r>
              <a:rPr lang="nl-NL" dirty="0"/>
              <a:t>, Cloud </a:t>
            </a:r>
            <a:r>
              <a:rPr lang="nl-NL" dirty="0" err="1"/>
              <a:t>Foundry</a:t>
            </a:r>
            <a:r>
              <a:rPr lang="nl-NL" dirty="0"/>
              <a:t>, </a:t>
            </a:r>
            <a:r>
              <a:rPr lang="nl-NL" dirty="0" err="1"/>
              <a:t>Nodester</a:t>
            </a:r>
            <a:r>
              <a:rPr lang="nl-NL" dirty="0"/>
              <a:t>, </a:t>
            </a:r>
            <a:r>
              <a:rPr lang="nl-NL" dirty="0" err="1"/>
              <a:t>NodeJitsu</a:t>
            </a:r>
            <a:r>
              <a:rPr lang="nl-NL" dirty="0"/>
              <a:t>, Microsoft </a:t>
            </a:r>
            <a:r>
              <a:rPr lang="nl-NL" dirty="0" err="1" smtClean="0"/>
              <a:t>Azure</a:t>
            </a:r>
            <a:r>
              <a:rPr lang="nl-NL" dirty="0" smtClean="0"/>
              <a:t>, IBM </a:t>
            </a:r>
            <a:r>
              <a:rPr lang="nl-NL" dirty="0" err="1" smtClean="0"/>
              <a:t>BlueMix</a:t>
            </a:r>
            <a:r>
              <a:rPr lang="nl-NL" dirty="0" smtClean="0"/>
              <a:t>, Google </a:t>
            </a:r>
            <a:r>
              <a:rPr lang="nl-NL" dirty="0" err="1" smtClean="0"/>
              <a:t>AppEngine</a:t>
            </a:r>
            <a:r>
              <a:rPr lang="nl-NL" dirty="0" smtClean="0"/>
              <a:t>, AWS, …</a:t>
            </a:r>
          </a:p>
          <a:p>
            <a:r>
              <a:rPr lang="nl-NL" dirty="0" smtClean="0"/>
              <a:t>2015</a:t>
            </a:r>
          </a:p>
          <a:p>
            <a:pPr lvl="1"/>
            <a:r>
              <a:rPr lang="nl-NL" dirty="0" smtClean="0"/>
              <a:t>Oracle releases node-</a:t>
            </a:r>
            <a:r>
              <a:rPr lang="nl-NL" dirty="0" err="1" smtClean="0"/>
              <a:t>oracledb</a:t>
            </a:r>
            <a:r>
              <a:rPr lang="nl-NL" dirty="0" smtClean="0"/>
              <a:t> Database Driver for Node.js</a:t>
            </a:r>
          </a:p>
          <a:p>
            <a:pPr lvl="1"/>
            <a:r>
              <a:rPr lang="nl-NL" dirty="0" err="1" smtClean="0"/>
              <a:t>Various</a:t>
            </a:r>
            <a:r>
              <a:rPr lang="nl-NL" dirty="0" smtClean="0"/>
              <a:t> </a:t>
            </a:r>
            <a:r>
              <a:rPr lang="nl-NL" dirty="0" err="1" smtClean="0"/>
              <a:t>forks</a:t>
            </a:r>
            <a:r>
              <a:rPr lang="nl-NL" dirty="0" smtClean="0"/>
              <a:t> </a:t>
            </a:r>
            <a:r>
              <a:rPr lang="nl-NL" dirty="0" err="1" smtClean="0"/>
              <a:t>brought</a:t>
            </a:r>
            <a:r>
              <a:rPr lang="nl-NL" dirty="0" smtClean="0"/>
              <a:t> back </a:t>
            </a:r>
            <a:r>
              <a:rPr lang="nl-NL" dirty="0" err="1" smtClean="0"/>
              <a:t>together</a:t>
            </a:r>
            <a:r>
              <a:rPr lang="nl-NL" dirty="0" smtClean="0"/>
              <a:t>: Node v4.0 </a:t>
            </a:r>
            <a:r>
              <a:rPr lang="nl-NL" dirty="0" err="1" smtClean="0"/>
              <a:t>including</a:t>
            </a:r>
            <a:r>
              <a:rPr lang="nl-NL" dirty="0" smtClean="0"/>
              <a:t> V8 </a:t>
            </a:r>
            <a:r>
              <a:rPr lang="nl-NL" dirty="0" err="1" smtClean="0"/>
              <a:t>with</a:t>
            </a:r>
            <a:r>
              <a:rPr lang="nl-NL" dirty="0" smtClean="0"/>
              <a:t> ES6 features</a:t>
            </a:r>
          </a:p>
          <a:p>
            <a:pPr lvl="1"/>
            <a:r>
              <a:rPr lang="nl-NL" dirty="0" smtClean="0"/>
              <a:t>Open Source </a:t>
            </a:r>
            <a:r>
              <a:rPr lang="nl-NL" dirty="0" err="1" smtClean="0"/>
              <a:t>under</a:t>
            </a:r>
            <a:r>
              <a:rPr lang="nl-NL" dirty="0" smtClean="0"/>
              <a:t> Governance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en-US" dirty="0" smtClean="0"/>
              <a:t>the </a:t>
            </a:r>
            <a:r>
              <a:rPr lang="en-US" dirty="0"/>
              <a:t>Node.js </a:t>
            </a:r>
            <a:r>
              <a:rPr lang="en-US" dirty="0" smtClean="0"/>
              <a:t>Foundation under Linux Foundation</a:t>
            </a:r>
            <a:endParaRPr lang="nl-NL" dirty="0" smtClean="0"/>
          </a:p>
          <a:p>
            <a:pPr lvl="1"/>
            <a:r>
              <a:rPr lang="nl-NL" dirty="0" smtClean="0"/>
              <a:t>Support for ARM processors</a:t>
            </a:r>
          </a:p>
          <a:p>
            <a:r>
              <a:rPr lang="nl-NL" dirty="0" smtClean="0"/>
              <a:t>2016</a:t>
            </a:r>
          </a:p>
          <a:p>
            <a:pPr lvl="1"/>
            <a:r>
              <a:rPr lang="nl-NL" dirty="0" smtClean="0"/>
              <a:t>Oracle Application Container Cloud </a:t>
            </a:r>
            <a:r>
              <a:rPr lang="nl-NL" dirty="0" err="1" smtClean="0"/>
              <a:t>with</a:t>
            </a:r>
            <a:r>
              <a:rPr lang="nl-NL" dirty="0" smtClean="0"/>
              <a:t> native support for Node.js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err="1" smtClean="0"/>
              <a:t>Current</a:t>
            </a:r>
            <a:r>
              <a:rPr lang="nl-NL" dirty="0" smtClean="0"/>
              <a:t> release: 5.9.1 (22nd </a:t>
            </a:r>
            <a:r>
              <a:rPr lang="nl-NL" dirty="0" err="1" smtClean="0"/>
              <a:t>March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9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2721546" y="445411"/>
            <a:ext cx="1332148" cy="713898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ube 4"/>
          <p:cNvSpPr/>
          <p:nvPr/>
        </p:nvSpPr>
        <p:spPr>
          <a:xfrm>
            <a:off x="5580112" y="432283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Cube 3"/>
          <p:cNvSpPr/>
          <p:nvPr/>
        </p:nvSpPr>
        <p:spPr>
          <a:xfrm>
            <a:off x="5580112" y="374677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Cube 2"/>
          <p:cNvSpPr/>
          <p:nvPr/>
        </p:nvSpPr>
        <p:spPr>
          <a:xfrm>
            <a:off x="5580112" y="317070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DBaaS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8" name="Cube 7"/>
          <p:cNvSpPr/>
          <p:nvPr/>
        </p:nvSpPr>
        <p:spPr>
          <a:xfrm>
            <a:off x="7956376" y="2783047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Cube 8"/>
          <p:cNvSpPr/>
          <p:nvPr/>
        </p:nvSpPr>
        <p:spPr>
          <a:xfrm>
            <a:off x="7956376" y="22069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75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Cube 10"/>
          <p:cNvSpPr/>
          <p:nvPr/>
        </p:nvSpPr>
        <p:spPr>
          <a:xfrm>
            <a:off x="7956376" y="1622535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DBaaS</a:t>
            </a:r>
            <a:endParaRPr lang="en-US" sz="1600" dirty="0"/>
          </a:p>
        </p:txBody>
      </p:sp>
      <p:sp>
        <p:nvSpPr>
          <p:cNvPr id="12" name="Cube 11"/>
          <p:cNvSpPr/>
          <p:nvPr/>
        </p:nvSpPr>
        <p:spPr>
          <a:xfrm>
            <a:off x="5580112" y="2594642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75000"/>
                  </a:schemeClr>
                </a:solidFill>
              </a:rPr>
              <a:t>JCS</a:t>
            </a:r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" name="Cube 1"/>
          <p:cNvSpPr/>
          <p:nvPr/>
        </p:nvSpPr>
        <p:spPr>
          <a:xfrm>
            <a:off x="5580112" y="201857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CS</a:t>
            </a:r>
            <a:endParaRPr lang="en-US" sz="1600" dirty="0"/>
          </a:p>
        </p:txBody>
      </p:sp>
      <p:sp>
        <p:nvSpPr>
          <p:cNvPr id="13" name="Cube 12"/>
          <p:cNvSpPr/>
          <p:nvPr/>
        </p:nvSpPr>
        <p:spPr>
          <a:xfrm>
            <a:off x="6732240" y="1988840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4" name="Cube 13"/>
          <p:cNvSpPr/>
          <p:nvPr/>
        </p:nvSpPr>
        <p:spPr>
          <a:xfrm>
            <a:off x="6732240" y="1412776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Cube 16"/>
          <p:cNvSpPr/>
          <p:nvPr/>
        </p:nvSpPr>
        <p:spPr>
          <a:xfrm>
            <a:off x="6732240" y="80062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ACC</a:t>
            </a:r>
            <a:endParaRPr lang="en-US" sz="1600" dirty="0"/>
          </a:p>
        </p:txBody>
      </p:sp>
      <p:sp>
        <p:nvSpPr>
          <p:cNvPr id="23" name="Cube 22"/>
          <p:cNvSpPr/>
          <p:nvPr/>
        </p:nvSpPr>
        <p:spPr>
          <a:xfrm>
            <a:off x="4139952" y="1766550"/>
            <a:ext cx="1080120" cy="17413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Cube 23"/>
          <p:cNvSpPr/>
          <p:nvPr/>
        </p:nvSpPr>
        <p:spPr>
          <a:xfrm>
            <a:off x="4211960" y="126249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ICS</a:t>
            </a:r>
            <a:endParaRPr lang="en-US" sz="1600" dirty="0"/>
          </a:p>
        </p:txBody>
      </p:sp>
      <p:sp>
        <p:nvSpPr>
          <p:cNvPr id="25" name="Cube 24"/>
          <p:cNvSpPr/>
          <p:nvPr/>
        </p:nvSpPr>
        <p:spPr>
          <a:xfrm>
            <a:off x="6699148" y="4805913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6" name="Cube 25"/>
          <p:cNvSpPr/>
          <p:nvPr/>
        </p:nvSpPr>
        <p:spPr>
          <a:xfrm>
            <a:off x="6771156" y="4301858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M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27" name="Cube 26"/>
          <p:cNvSpPr/>
          <p:nvPr/>
        </p:nvSpPr>
        <p:spPr>
          <a:xfrm>
            <a:off x="827584" y="4011940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Cube 27"/>
          <p:cNvSpPr/>
          <p:nvPr/>
        </p:nvSpPr>
        <p:spPr>
          <a:xfrm>
            <a:off x="899592" y="3507885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DCS</a:t>
            </a:r>
            <a:endParaRPr lang="en-US" sz="1600" dirty="0"/>
          </a:p>
        </p:txBody>
      </p:sp>
      <p:sp>
        <p:nvSpPr>
          <p:cNvPr id="29" name="Cube 28"/>
          <p:cNvSpPr/>
          <p:nvPr/>
        </p:nvSpPr>
        <p:spPr>
          <a:xfrm>
            <a:off x="2699792" y="3665629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ube 29"/>
          <p:cNvSpPr/>
          <p:nvPr/>
        </p:nvSpPr>
        <p:spPr>
          <a:xfrm>
            <a:off x="2771800" y="3161574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P</a:t>
            </a:r>
            <a:r>
              <a:rPr lang="nl-NL" sz="1600" dirty="0" smtClean="0"/>
              <a:t>CS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4427984" y="6381328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Storage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Cube 31"/>
          <p:cNvSpPr/>
          <p:nvPr/>
        </p:nvSpPr>
        <p:spPr>
          <a:xfrm>
            <a:off x="4427984" y="5805264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>
                <a:solidFill>
                  <a:schemeClr val="accent2">
                    <a:lumMod val="60000"/>
                    <a:lumOff val="40000"/>
                  </a:schemeClr>
                </a:solidFill>
              </a:rPr>
              <a:t>Compute</a:t>
            </a:r>
            <a:endParaRPr lang="en-US" sz="12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3" name="Cube 32"/>
          <p:cNvSpPr/>
          <p:nvPr/>
        </p:nvSpPr>
        <p:spPr>
          <a:xfrm>
            <a:off x="4427984" y="5177083"/>
            <a:ext cx="1008112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>
                <a:solidFill>
                  <a:schemeClr val="lt1"/>
                </a:solidFill>
              </a:rPr>
              <a:t>ACC</a:t>
            </a:r>
            <a:endParaRPr lang="en-US" sz="1600" dirty="0">
              <a:solidFill>
                <a:schemeClr val="lt1"/>
              </a:solidFill>
            </a:endParaRPr>
          </a:p>
        </p:txBody>
      </p:sp>
      <p:sp>
        <p:nvSpPr>
          <p:cNvPr id="35" name="Cube 34"/>
          <p:cNvSpPr/>
          <p:nvPr/>
        </p:nvSpPr>
        <p:spPr>
          <a:xfrm>
            <a:off x="1367644" y="1067651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6" name="Cube 35"/>
          <p:cNvSpPr/>
          <p:nvPr/>
        </p:nvSpPr>
        <p:spPr>
          <a:xfrm>
            <a:off x="1439652" y="563596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IoT</a:t>
            </a:r>
            <a:r>
              <a:rPr lang="nl-NL" sz="1600" dirty="0" smtClean="0"/>
              <a:t> CS</a:t>
            </a:r>
            <a:endParaRPr lang="en-US" sz="1600" dirty="0"/>
          </a:p>
        </p:txBody>
      </p:sp>
      <p:sp>
        <p:nvSpPr>
          <p:cNvPr id="37" name="Cube 36"/>
          <p:cNvSpPr/>
          <p:nvPr/>
        </p:nvSpPr>
        <p:spPr>
          <a:xfrm>
            <a:off x="1439652" y="4788507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8" name="Cube 37"/>
          <p:cNvSpPr/>
          <p:nvPr/>
        </p:nvSpPr>
        <p:spPr>
          <a:xfrm>
            <a:off x="1511660" y="4284452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OSN</a:t>
            </a:r>
            <a:endParaRPr lang="en-US" sz="1600" dirty="0"/>
          </a:p>
        </p:txBody>
      </p:sp>
      <p:sp>
        <p:nvSpPr>
          <p:cNvPr id="40" name="Cube 39"/>
          <p:cNvSpPr/>
          <p:nvPr/>
        </p:nvSpPr>
        <p:spPr>
          <a:xfrm>
            <a:off x="4319972" y="1208488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Cube 41"/>
          <p:cNvSpPr/>
          <p:nvPr/>
        </p:nvSpPr>
        <p:spPr>
          <a:xfrm>
            <a:off x="5724128" y="193117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Cube 42"/>
          <p:cNvSpPr/>
          <p:nvPr/>
        </p:nvSpPr>
        <p:spPr>
          <a:xfrm>
            <a:off x="6156176" y="1946570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Cube 43"/>
          <p:cNvSpPr/>
          <p:nvPr/>
        </p:nvSpPr>
        <p:spPr>
          <a:xfrm>
            <a:off x="7128284" y="722434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Cube 44"/>
          <p:cNvSpPr/>
          <p:nvPr/>
        </p:nvSpPr>
        <p:spPr>
          <a:xfrm>
            <a:off x="8169488" y="1514522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Cube 45"/>
          <p:cNvSpPr/>
          <p:nvPr/>
        </p:nvSpPr>
        <p:spPr>
          <a:xfrm>
            <a:off x="8277500" y="1622535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Cube 46"/>
          <p:cNvSpPr/>
          <p:nvPr/>
        </p:nvSpPr>
        <p:spPr>
          <a:xfrm>
            <a:off x="8562620" y="1556709"/>
            <a:ext cx="182932" cy="1708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Cube 47"/>
          <p:cNvSpPr/>
          <p:nvPr/>
        </p:nvSpPr>
        <p:spPr>
          <a:xfrm>
            <a:off x="7125372" y="4193845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Cube 48"/>
          <p:cNvSpPr/>
          <p:nvPr/>
        </p:nvSpPr>
        <p:spPr>
          <a:xfrm>
            <a:off x="4717304" y="5081757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Cube 49"/>
          <p:cNvSpPr/>
          <p:nvPr/>
        </p:nvSpPr>
        <p:spPr>
          <a:xfrm>
            <a:off x="3131840" y="305356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Cube 50"/>
          <p:cNvSpPr/>
          <p:nvPr/>
        </p:nvSpPr>
        <p:spPr>
          <a:xfrm>
            <a:off x="1763260" y="455583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>
            <a:stCxn id="51" idx="4"/>
            <a:endCxn id="50" idx="1"/>
          </p:cNvCxnSpPr>
          <p:nvPr/>
        </p:nvCxnSpPr>
        <p:spPr>
          <a:xfrm>
            <a:off x="1925278" y="590599"/>
            <a:ext cx="1287571" cy="251696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50" idx="0"/>
            <a:endCxn id="40" idx="1"/>
          </p:cNvCxnSpPr>
          <p:nvPr/>
        </p:nvCxnSpPr>
        <p:spPr>
          <a:xfrm flipV="1">
            <a:off x="3266855" y="1262494"/>
            <a:ext cx="1134126" cy="1791067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40" idx="4"/>
            <a:endCxn id="42" idx="2"/>
          </p:cNvCxnSpPr>
          <p:nvPr/>
        </p:nvCxnSpPr>
        <p:spPr>
          <a:xfrm>
            <a:off x="4481990" y="1343504"/>
            <a:ext cx="1242138" cy="72268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2" idx="0"/>
            <a:endCxn id="44" idx="2"/>
          </p:cNvCxnSpPr>
          <p:nvPr/>
        </p:nvCxnSpPr>
        <p:spPr>
          <a:xfrm flipV="1">
            <a:off x="5859143" y="857450"/>
            <a:ext cx="1269141" cy="107372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43" idx="4"/>
            <a:endCxn id="48" idx="0"/>
          </p:cNvCxnSpPr>
          <p:nvPr/>
        </p:nvCxnSpPr>
        <p:spPr>
          <a:xfrm>
            <a:off x="6318194" y="2081586"/>
            <a:ext cx="942193" cy="2112259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43" idx="5"/>
            <a:endCxn id="46" idx="2"/>
          </p:cNvCxnSpPr>
          <p:nvPr/>
        </p:nvCxnSpPr>
        <p:spPr>
          <a:xfrm flipV="1">
            <a:off x="6372200" y="1729288"/>
            <a:ext cx="1905300" cy="29829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4"/>
            <a:endCxn id="42" idx="1"/>
          </p:cNvCxnSpPr>
          <p:nvPr/>
        </p:nvCxnSpPr>
        <p:spPr>
          <a:xfrm>
            <a:off x="4856597" y="1370507"/>
            <a:ext cx="948540" cy="61467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49" idx="5"/>
            <a:endCxn id="48" idx="2"/>
          </p:cNvCxnSpPr>
          <p:nvPr/>
        </p:nvCxnSpPr>
        <p:spPr>
          <a:xfrm flipV="1">
            <a:off x="4933328" y="4328861"/>
            <a:ext cx="2192044" cy="83390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42" idx="5"/>
            <a:endCxn id="45" idx="2"/>
          </p:cNvCxnSpPr>
          <p:nvPr/>
        </p:nvCxnSpPr>
        <p:spPr>
          <a:xfrm flipV="1">
            <a:off x="5940152" y="1649538"/>
            <a:ext cx="2229336" cy="362643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50" idx="2"/>
            <a:endCxn id="28" idx="5"/>
          </p:cNvCxnSpPr>
          <p:nvPr/>
        </p:nvCxnSpPr>
        <p:spPr>
          <a:xfrm flipH="1">
            <a:off x="1835696" y="3188577"/>
            <a:ext cx="1296144" cy="589338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50" idx="3"/>
            <a:endCxn id="38" idx="0"/>
          </p:cNvCxnSpPr>
          <p:nvPr/>
        </p:nvCxnSpPr>
        <p:spPr>
          <a:xfrm flipH="1">
            <a:off x="2069722" y="3269586"/>
            <a:ext cx="1143127" cy="1014866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" name="Group 75"/>
          <p:cNvGrpSpPr/>
          <p:nvPr/>
        </p:nvGrpSpPr>
        <p:grpSpPr>
          <a:xfrm>
            <a:off x="7956376" y="455583"/>
            <a:ext cx="1138637" cy="622468"/>
            <a:chOff x="6034350" y="890197"/>
            <a:chExt cx="2052551" cy="992031"/>
          </a:xfrm>
        </p:grpSpPr>
        <p:sp>
          <p:nvSpPr>
            <p:cNvPr id="73" name="Cloud 72"/>
            <p:cNvSpPr/>
            <p:nvPr/>
          </p:nvSpPr>
          <p:spPr>
            <a:xfrm>
              <a:off x="6034350" y="912281"/>
              <a:ext cx="2052551" cy="969947"/>
            </a:xfrm>
            <a:prstGeom prst="cloud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4" name="Picture 2" descr="https://i.kinja-img.com/gawker-media/image/upload/s--orhKhzhJ--/c_fill,fl_progressive,g_north,h_358,q_80,w_636/18iwgcfj83c3gpng.png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934" y="936180"/>
              <a:ext cx="1091580" cy="614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4" descr="http://the.echonest.com/static/img/logos/250x200_lt.gif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3724" y="890197"/>
              <a:ext cx="1182560" cy="9460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78" name="Straight Arrow Connector 77"/>
          <p:cNvCxnSpPr>
            <a:stCxn id="44" idx="5"/>
          </p:cNvCxnSpPr>
          <p:nvPr/>
        </p:nvCxnSpPr>
        <p:spPr>
          <a:xfrm flipV="1">
            <a:off x="7344308" y="590599"/>
            <a:ext cx="758289" cy="2128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907" y="538240"/>
            <a:ext cx="599425" cy="487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Cube 63"/>
          <p:cNvSpPr/>
          <p:nvPr/>
        </p:nvSpPr>
        <p:spPr>
          <a:xfrm>
            <a:off x="4572000" y="113701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ube 40"/>
          <p:cNvSpPr/>
          <p:nvPr/>
        </p:nvSpPr>
        <p:spPr>
          <a:xfrm>
            <a:off x="4694579" y="1235491"/>
            <a:ext cx="216024" cy="21602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Arrow Connector 52"/>
          <p:cNvCxnSpPr>
            <a:stCxn id="64" idx="1"/>
            <a:endCxn id="58" idx="3"/>
          </p:cNvCxnSpPr>
          <p:nvPr/>
        </p:nvCxnSpPr>
        <p:spPr>
          <a:xfrm flipH="1" flipV="1">
            <a:off x="3687332" y="782106"/>
            <a:ext cx="965677" cy="408911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2" idx="0"/>
            <a:endCxn id="64" idx="0"/>
          </p:cNvCxnSpPr>
          <p:nvPr/>
        </p:nvCxnSpPr>
        <p:spPr>
          <a:xfrm flipH="1" flipV="1">
            <a:off x="4707015" y="1137011"/>
            <a:ext cx="1152128" cy="79416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58" idx="1"/>
            <a:endCxn id="36" idx="0"/>
          </p:cNvCxnSpPr>
          <p:nvPr/>
        </p:nvCxnSpPr>
        <p:spPr>
          <a:xfrm flipH="1" flipV="1">
            <a:off x="1997714" y="563596"/>
            <a:ext cx="1090193" cy="21851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be 64"/>
          <p:cNvSpPr/>
          <p:nvPr/>
        </p:nvSpPr>
        <p:spPr>
          <a:xfrm>
            <a:off x="2847559" y="4912494"/>
            <a:ext cx="1080120" cy="2139635"/>
          </a:xfrm>
          <a:prstGeom prst="cub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7" name="Cube 66"/>
          <p:cNvSpPr/>
          <p:nvPr/>
        </p:nvSpPr>
        <p:spPr>
          <a:xfrm>
            <a:off x="2919567" y="4408439"/>
            <a:ext cx="936104" cy="720080"/>
          </a:xfrm>
          <a:prstGeom prst="cub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Sites CS</a:t>
            </a:r>
            <a:endParaRPr lang="en-US" sz="1600" dirty="0"/>
          </a:p>
        </p:txBody>
      </p:sp>
      <p:cxnSp>
        <p:nvCxnSpPr>
          <p:cNvPr id="69" name="Straight Arrow Connector 68"/>
          <p:cNvCxnSpPr>
            <a:stCxn id="50" idx="4"/>
            <a:endCxn id="67" idx="0"/>
          </p:cNvCxnSpPr>
          <p:nvPr/>
        </p:nvCxnSpPr>
        <p:spPr>
          <a:xfrm>
            <a:off x="3293858" y="3188577"/>
            <a:ext cx="183771" cy="1219862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https://pbs.twimg.com/profile_images/656652222512521216/kj3zG0jH.pn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584" y="4606391"/>
            <a:ext cx="582850" cy="58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be 70"/>
          <p:cNvSpPr/>
          <p:nvPr/>
        </p:nvSpPr>
        <p:spPr>
          <a:xfrm>
            <a:off x="3927679" y="3665629"/>
            <a:ext cx="1328397" cy="855042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/>
            </a:r>
            <a:br>
              <a:rPr lang="nl-NL" sz="1100" dirty="0" smtClean="0"/>
            </a:br>
            <a:endParaRPr lang="nl-NL" sz="1100" dirty="0" smtClean="0"/>
          </a:p>
          <a:p>
            <a:pPr algn="ctr"/>
            <a:r>
              <a:rPr lang="nl-NL" sz="1100" dirty="0" smtClean="0"/>
              <a:t>mediator-proxy</a:t>
            </a:r>
            <a:endParaRPr lang="en-US" sz="1100" dirty="0"/>
          </a:p>
        </p:txBody>
      </p:sp>
      <p:pic>
        <p:nvPicPr>
          <p:cNvPr id="77" name="Picture 8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8811" y="3678022"/>
            <a:ext cx="407265" cy="3667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7" y="3818778"/>
            <a:ext cx="1152127" cy="576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utoShape 2" descr="https://nodejs.org/images/logo.svg"/>
          <p:cNvSpPr>
            <a:spLocks noChangeAspect="1" noChangeArrowheads="1"/>
          </p:cNvSpPr>
          <p:nvPr/>
        </p:nvSpPr>
        <p:spPr bwMode="auto">
          <a:xfrm>
            <a:off x="155575" y="-14017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AutoShape 4" descr="https://nodejs.org/images/logo.svg"/>
          <p:cNvSpPr>
            <a:spLocks noChangeAspect="1" noChangeArrowheads="1"/>
          </p:cNvSpPr>
          <p:nvPr/>
        </p:nvSpPr>
        <p:spPr bwMode="auto">
          <a:xfrm>
            <a:off x="307975" y="-12493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AutoShape 6" descr="https://nodejs.org/images/logo.svg"/>
          <p:cNvSpPr>
            <a:spLocks noChangeAspect="1" noChangeArrowheads="1"/>
          </p:cNvSpPr>
          <p:nvPr/>
        </p:nvSpPr>
        <p:spPr bwMode="auto">
          <a:xfrm>
            <a:off x="460375" y="-1096963"/>
            <a:ext cx="7019925" cy="29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8440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2555776" y="2018578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3545204" y="2054582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95380" y="1802554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220072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497446" y="1586530"/>
            <a:ext cx="226682" cy="252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7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5668935" y="4580795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" descr="logo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8" t="45473" r="59310" b="37632"/>
          <a:stretch/>
        </p:blipFill>
        <p:spPr bwMode="auto">
          <a:xfrm>
            <a:off x="6639587" y="2957517"/>
            <a:ext cx="415233" cy="46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9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264237" y="875404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2" descr="https://pixabay.com/static/uploads/photo/2015/04/23/17/41/node-js-736399_640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965356" y="5204645"/>
            <a:ext cx="730830" cy="365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79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</p:bldLst>
  </p:timing>
</p:sld>
</file>

<file path=ppt/theme/theme1.xml><?xml version="1.0" encoding="utf-8"?>
<a:theme xmlns:a="http://schemas.openxmlformats.org/drawingml/2006/main" name="Amis PPT nieuw (03-06-2013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mis th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BB16BB707F6D46B9645CA99004B4CC" ma:contentTypeVersion="0" ma:contentTypeDescription="Create a new document." ma:contentTypeScope="" ma:versionID="a09bd994abc5ee31c7179569fa34f12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94D01-AA2A-4ED4-92F8-13223D5E0B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9EA9B6-1E9D-48F4-8FE2-6C4860E55CA6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purl.org/dc/dcmitype/"/>
    <ds:schemaRef ds:uri="http://purl.org/dc/elements/1.1/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F6200447-0037-45A1-8A3A-2034E67511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 PPT nieuw (03-06-2013)</Template>
  <TotalTime>30564</TotalTime>
  <Words>2666</Words>
  <Application>Microsoft Office PowerPoint</Application>
  <PresentationFormat>On-screen Show (4:3)</PresentationFormat>
  <Paragraphs>704</Paragraphs>
  <Slides>60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Amis PPT nieuw (03-06-2013)</vt:lpstr>
      <vt:lpstr>Introducing Node.js</vt:lpstr>
      <vt:lpstr>Overview</vt:lpstr>
      <vt:lpstr>Popularity Ratings…</vt:lpstr>
      <vt:lpstr>PowerPoint Presentation</vt:lpstr>
      <vt:lpstr>PowerPoint Presentation</vt:lpstr>
      <vt:lpstr>JavaScript  in enterprise architecture</vt:lpstr>
      <vt:lpstr>Node.js is like a JS-DK – JavaScript Virtual Machine</vt:lpstr>
      <vt:lpstr>Brief History of Node.js</vt:lpstr>
      <vt:lpstr>PowerPoint Presentation</vt:lpstr>
      <vt:lpstr>Node.js one of the viable platforms within new Oracle Micro Services platform</vt:lpstr>
      <vt:lpstr>Hello World</vt:lpstr>
      <vt:lpstr>Hello World – using a function</vt:lpstr>
      <vt:lpstr>Hello World – read commandline arguments</vt:lpstr>
      <vt:lpstr>Hello World – pass around a function reference</vt:lpstr>
      <vt:lpstr>Hello World – have one function execute [a reference to ] another</vt:lpstr>
      <vt:lpstr>Hello World – callback functions and time outs – no state yet</vt:lpstr>
      <vt:lpstr>Hello World – closures with state executed on time out</vt:lpstr>
      <vt:lpstr>Modules</vt:lpstr>
      <vt:lpstr>File manipulation from Node.js - using core module fs</vt:lpstr>
      <vt:lpstr>Hello World –  using core module util</vt:lpstr>
      <vt:lpstr>Packages</vt:lpstr>
      <vt:lpstr>Reusing node modules</vt:lpstr>
      <vt:lpstr>npm</vt:lpstr>
      <vt:lpstr>Node.js can handle incoming HTTP requests</vt:lpstr>
      <vt:lpstr>Core Modules for (inbound &amp; outbound) networking: http, https, net, dgram</vt:lpstr>
      <vt:lpstr>Simplest form of HTTP handling</vt:lpstr>
      <vt:lpstr>Interpret request and respond appropriately</vt:lpstr>
      <vt:lpstr>Interpret request and respond appropriately</vt:lpstr>
      <vt:lpstr>Static File Serving</vt:lpstr>
      <vt:lpstr>Remote Resource Serving –  http in and http out</vt:lpstr>
      <vt:lpstr>Express web application framework</vt:lpstr>
      <vt:lpstr>Express - Simplest form of HTTP handling</vt:lpstr>
      <vt:lpstr>Express – Even simpler form of HTTP handling (or at least simpler code)</vt:lpstr>
      <vt:lpstr>Static File Serving</vt:lpstr>
      <vt:lpstr>Oracle JET on Node.js</vt:lpstr>
      <vt:lpstr>Oracle JET on Node.js</vt:lpstr>
      <vt:lpstr>Handling Form Submit and other HTTP POST requests</vt:lpstr>
      <vt:lpstr>Handling REST GET requests</vt:lpstr>
      <vt:lpstr>Handling REST GET &amp; Form POST requests</vt:lpstr>
      <vt:lpstr>Serve Department details – retrieved from external REST API </vt:lpstr>
      <vt:lpstr>And now for a real USP </vt:lpstr>
      <vt:lpstr>Access speed for data retrieved from various sources</vt:lpstr>
      <vt:lpstr>Threads in web application handling HTTP-requests</vt:lpstr>
      <vt:lpstr>Ready-to-run Threads in web application handling HTTP-requests</vt:lpstr>
      <vt:lpstr>PowerPoint Presentation</vt:lpstr>
      <vt:lpstr>Single Thread model in Node.js</vt:lpstr>
      <vt:lpstr>Single Thread</vt:lpstr>
      <vt:lpstr>PowerPoint Presentation</vt:lpstr>
      <vt:lpstr>The single thread way: Nginx</vt:lpstr>
      <vt:lpstr>The single thread way: Nginx</vt:lpstr>
      <vt:lpstr>Asynchronously assembling the HTTP response</vt:lpstr>
      <vt:lpstr>Artist API</vt:lpstr>
      <vt:lpstr>async</vt:lpstr>
      <vt:lpstr>async – execute in parallel</vt:lpstr>
      <vt:lpstr>node-oracledb database driver</vt:lpstr>
      <vt:lpstr>Connect to Oracle Database from node application …</vt:lpstr>
      <vt:lpstr>… and perform SQL or PL/SQL</vt:lpstr>
      <vt:lpstr>Oracle Application Container Cloud for Node.js with DB driver</vt:lpstr>
      <vt:lpstr>Next steps and beyond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EverythingThatIsReallyUsefulinOracleDatabase12cforApplicationDevelopers_OOW2014</dc:title>
  <dc:creator>Lucas.Jellema@amis.nl</dc:creator>
  <cp:lastModifiedBy>Lucas Jellema</cp:lastModifiedBy>
  <cp:revision>769</cp:revision>
  <cp:lastPrinted>2013-03-13T15:49:11Z</cp:lastPrinted>
  <dcterms:created xsi:type="dcterms:W3CDTF">2013-06-19T12:21:41Z</dcterms:created>
  <dcterms:modified xsi:type="dcterms:W3CDTF">2016-03-31T05:01:22Z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0x01010099BB16BB707F6D46B9645CA99004B4CC</vt:lpwstr>
  </property>
</Properties>
</file>